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60" r:id="rId5"/>
    <p:sldId id="258" r:id="rId6"/>
    <p:sldId id="286" r:id="rId7"/>
    <p:sldId id="276" r:id="rId8"/>
    <p:sldId id="288" r:id="rId9"/>
    <p:sldId id="293" r:id="rId10"/>
    <p:sldId id="292" r:id="rId11"/>
    <p:sldId id="285" r:id="rId12"/>
  </p:sldIdLst>
  <p:sldSz cx="18288000" cy="10287000"/>
  <p:notesSz cx="6858000" cy="9144000"/>
  <p:embeddedFontLst>
    <p:embeddedFont>
      <p:font typeface="Calibri" panose="020F0502020204030204"/>
      <p:regular r:id="rId16"/>
      <p:bold r:id="rId17"/>
      <p:italic r:id="rId18"/>
      <p:boldItalic r:id="rId19"/>
    </p:embeddedFont>
    <p:embeddedFont>
      <p:font typeface="Teko Medium" panose="02000000000000000000"/>
      <p:regular r:id="rId20"/>
      <p:bold r:id="rId21"/>
    </p:embeddedFont>
    <p:embeddedFont>
      <p:font typeface="Montserrat" panose="00000500000000000000"/>
      <p:regular r:id="rId22"/>
      <p:bold r:id="rId23"/>
      <p:italic r:id="rId24"/>
      <p:boldItalic r:id="rId25"/>
    </p:embeddedFont>
    <p:embeddedFont>
      <p:font typeface="Teko" panose="02000000000000000000"/>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439" autoAdjust="0"/>
  </p:normalViewPr>
  <p:slideViewPr>
    <p:cSldViewPr snapToGrid="0" showGuides="1">
      <p:cViewPr varScale="1">
        <p:scale>
          <a:sx n="44" d="100"/>
          <a:sy n="44" d="100"/>
        </p:scale>
        <p:origin x="1330" y="-14"/>
      </p:cViewPr>
      <p:guideLst>
        <p:guide orient="horz" pos="2160"/>
        <p:guide pos="2880"/>
      </p:guideLst>
    </p:cSldViewPr>
  </p:slid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font" Target="fonts/font11.fntdata"/><Relationship Id="rId25" Type="http://schemas.openxmlformats.org/officeDocument/2006/relationships/font" Target="fonts/font10.fntdata"/><Relationship Id="rId24" Type="http://schemas.openxmlformats.org/officeDocument/2006/relationships/font" Target="fonts/font9.fntdata"/><Relationship Id="rId23" Type="http://schemas.openxmlformats.org/officeDocument/2006/relationships/font" Target="fonts/font8.fntdata"/><Relationship Id="rId22" Type="http://schemas.openxmlformats.org/officeDocument/2006/relationships/font" Target="fonts/font7.fntdata"/><Relationship Id="rId21" Type="http://schemas.openxmlformats.org/officeDocument/2006/relationships/font" Target="fonts/font6.fntdata"/><Relationship Id="rId20" Type="http://schemas.openxmlformats.org/officeDocument/2006/relationships/font" Target="fonts/font5.fntdata"/><Relationship Id="rId2" Type="http://schemas.openxmlformats.org/officeDocument/2006/relationships/theme" Target="theme/theme1.xml"/><Relationship Id="rId19" Type="http://schemas.openxmlformats.org/officeDocument/2006/relationships/font" Target="fonts/font4.fntdata"/><Relationship Id="rId18" Type="http://schemas.openxmlformats.org/officeDocument/2006/relationships/font" Target="fonts/font3.fntdata"/><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0"/>
        <p:cNvGrpSpPr/>
        <p:nvPr/>
      </p:nvGrpSpPr>
      <p:grpSpPr>
        <a:xfrm>
          <a:off x="0" y="0"/>
          <a:ext cx="0" cy="0"/>
          <a:chOff x="0" y="0"/>
          <a:chExt cx="0" cy="0"/>
        </a:xfrm>
      </p:grpSpPr>
      <p:sp>
        <p:nvSpPr>
          <p:cNvPr id="161" name="Google Shape;16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2" name="Google Shape;1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9" name="Google Shape;13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77"/>
        <p:cNvGrpSpPr/>
        <p:nvPr/>
      </p:nvGrpSpPr>
      <p:grpSpPr>
        <a:xfrm>
          <a:off x="0" y="0"/>
          <a:ext cx="0" cy="0"/>
          <a:chOff x="0" y="0"/>
          <a:chExt cx="0" cy="0"/>
        </a:xfrm>
      </p:grpSpPr>
      <p:sp>
        <p:nvSpPr>
          <p:cNvPr id="778" name="Google Shape;778;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79" name="Google Shape;77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9"/>
        <p:cNvGrpSpPr/>
        <p:nvPr/>
      </p:nvGrpSpPr>
      <p:grpSpPr>
        <a:xfrm>
          <a:off x="0" y="0"/>
          <a:ext cx="0" cy="0"/>
          <a:chOff x="0" y="0"/>
          <a:chExt cx="0" cy="0"/>
        </a:xfrm>
      </p:grpSpPr>
      <p:sp>
        <p:nvSpPr>
          <p:cNvPr id="500" name="Google Shape;500;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01" name="Google Shape;50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66"/>
        <p:cNvGrpSpPr/>
        <p:nvPr/>
      </p:nvGrpSpPr>
      <p:grpSpPr>
        <a:xfrm>
          <a:off x="0" y="0"/>
          <a:ext cx="0" cy="0"/>
          <a:chOff x="0" y="0"/>
          <a:chExt cx="0" cy="0"/>
        </a:xfrm>
      </p:grpSpPr>
      <p:sp>
        <p:nvSpPr>
          <p:cNvPr id="767" name="Google Shape;767;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68" name="Google Shape;76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9"/>
        <p:cNvGrpSpPr/>
        <p:nvPr/>
      </p:nvGrpSpPr>
      <p:grpSpPr>
        <a:xfrm>
          <a:off x="0" y="0"/>
          <a:ext cx="0" cy="0"/>
          <a:chOff x="0" y="0"/>
          <a:chExt cx="0" cy="0"/>
        </a:xfrm>
      </p:grpSpPr>
      <p:sp>
        <p:nvSpPr>
          <p:cNvPr id="680" name="Google Shape;680;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681" name="Google Shape;68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9"/>
        <p:cNvGrpSpPr/>
        <p:nvPr/>
      </p:nvGrpSpPr>
      <p:grpSpPr>
        <a:xfrm>
          <a:off x="0" y="0"/>
          <a:ext cx="0" cy="0"/>
          <a:chOff x="0" y="0"/>
          <a:chExt cx="0" cy="0"/>
        </a:xfrm>
      </p:grpSpPr>
      <p:sp>
        <p:nvSpPr>
          <p:cNvPr id="680" name="Google Shape;680;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681" name="Google Shape;68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66"/>
        <p:cNvGrpSpPr/>
        <p:nvPr/>
      </p:nvGrpSpPr>
      <p:grpSpPr>
        <a:xfrm>
          <a:off x="0" y="0"/>
          <a:ext cx="0" cy="0"/>
          <a:chOff x="0" y="0"/>
          <a:chExt cx="0" cy="0"/>
        </a:xfrm>
      </p:grpSpPr>
      <p:sp>
        <p:nvSpPr>
          <p:cNvPr id="767" name="Google Shape;767;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68" name="Google Shape;76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panose="020F0502020204030204"/>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panose="020F050202020403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1"/>
          <a:srcRect t="7812" b="7811"/>
          <a:stretch>
            <a:fillRect/>
          </a:stretch>
        </p:blipFill>
        <p:spPr>
          <a:xfrm>
            <a:off x="72189" y="0"/>
            <a:ext cx="18288001" cy="10286999"/>
          </a:xfrm>
          <a:prstGeom prst="rect">
            <a:avLst/>
          </a:prstGeom>
          <a:noFill/>
          <a:ln>
            <a:noFill/>
          </a:ln>
        </p:spPr>
      </p:pic>
      <p:grpSp>
        <p:nvGrpSpPr>
          <p:cNvPr id="88" name="Google Shape;88;p13"/>
          <p:cNvGrpSpPr/>
          <p:nvPr/>
        </p:nvGrpSpPr>
        <p:grpSpPr>
          <a:xfrm>
            <a:off x="1689145" y="1577564"/>
            <a:ext cx="14898642" cy="3545586"/>
            <a:chOff x="-95720" y="-1973184"/>
            <a:chExt cx="11375420" cy="4727448"/>
          </a:xfrm>
        </p:grpSpPr>
        <p:sp>
          <p:nvSpPr>
            <p:cNvPr id="89" name="Google Shape;89;p13"/>
            <p:cNvSpPr txBox="1"/>
            <p:nvPr/>
          </p:nvSpPr>
          <p:spPr>
            <a:xfrm>
              <a:off x="0" y="-9525"/>
              <a:ext cx="11279700" cy="344709"/>
            </a:xfrm>
            <a:prstGeom prst="rect">
              <a:avLst/>
            </a:prstGeom>
            <a:noFill/>
            <a:ln>
              <a:noFill/>
            </a:ln>
            <a:effectLst>
              <a:outerShdw blurRad="828675" dist="95250" dir="102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dirty="0"/>
                <a:t>\</a:t>
              </a:r>
              <a:endParaRPr dirty="0"/>
            </a:p>
          </p:txBody>
        </p:sp>
        <p:sp>
          <p:nvSpPr>
            <p:cNvPr id="90" name="Google Shape;90;p13"/>
            <p:cNvSpPr txBox="1"/>
            <p:nvPr/>
          </p:nvSpPr>
          <p:spPr>
            <a:xfrm>
              <a:off x="-95720" y="-1973184"/>
              <a:ext cx="11137500" cy="4727448"/>
            </a:xfrm>
            <a:prstGeom prst="rect">
              <a:avLst/>
            </a:prstGeom>
            <a:noFill/>
            <a:ln>
              <a:noFill/>
            </a:ln>
            <a:effectLst>
              <a:outerShdw blurRad="828675" dist="19050" dir="1200000" algn="bl" rotWithShape="0">
                <a:srgbClr val="6CE5E8">
                  <a:alpha val="95000"/>
                </a:srgbClr>
              </a:outerShdw>
            </a:effectLst>
          </p:spPr>
          <p:txBody>
            <a:bodyPr spcFirstLastPara="1" wrap="square" lIns="0" tIns="0" rIns="0" bIns="0" anchor="t" anchorCtr="0">
              <a:spAutoFit/>
            </a:bodyPr>
            <a:lstStyle/>
            <a:p>
              <a:pPr lvl="0" algn="ctr">
                <a:lnSpc>
                  <a:spcPct val="120000"/>
                </a:lnSpc>
              </a:pPr>
              <a:r>
                <a:rPr lang="en-US" sz="9600" dirty="0">
                  <a:solidFill>
                    <a:schemeClr val="lt1"/>
                  </a:solidFill>
                  <a:latin typeface="Teko Medium" panose="02000000000000000000"/>
                  <a:ea typeface="Teko Medium" panose="02000000000000000000"/>
                  <a:cs typeface="Teko Medium" panose="02000000000000000000"/>
                  <a:sym typeface="Teko Medium" panose="02000000000000000000"/>
                </a:rPr>
                <a:t>IOT Based Poultry Environment Monitoring System</a:t>
              </a:r>
              <a:endParaRPr lang="en-US" sz="1200" dirty="0"/>
            </a:p>
          </p:txBody>
        </p:sp>
      </p:grpSp>
      <p:grpSp>
        <p:nvGrpSpPr>
          <p:cNvPr id="96" name="Google Shape;96;p13"/>
          <p:cNvGrpSpPr/>
          <p:nvPr/>
        </p:nvGrpSpPr>
        <p:grpSpPr>
          <a:xfrm>
            <a:off x="8244455" y="8312294"/>
            <a:ext cx="395370" cy="397142"/>
            <a:chOff x="1813" y="0"/>
            <a:chExt cx="809173" cy="812800"/>
          </a:xfrm>
        </p:grpSpPr>
        <p:sp>
          <p:nvSpPr>
            <p:cNvPr id="97" name="Google Shape;97;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00" name="Google Shape;100;p13"/>
          <p:cNvGrpSpPr/>
          <p:nvPr/>
        </p:nvGrpSpPr>
        <p:grpSpPr>
          <a:xfrm>
            <a:off x="8946315" y="8312294"/>
            <a:ext cx="395370" cy="397142"/>
            <a:chOff x="1813" y="0"/>
            <a:chExt cx="809173" cy="812800"/>
          </a:xfrm>
        </p:grpSpPr>
        <p:sp>
          <p:nvSpPr>
            <p:cNvPr id="101" name="Google Shape;101;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03" name="Google Shape;103;p13"/>
          <p:cNvGrpSpPr/>
          <p:nvPr/>
        </p:nvGrpSpPr>
        <p:grpSpPr>
          <a:xfrm>
            <a:off x="9648175" y="8312294"/>
            <a:ext cx="395370" cy="397142"/>
            <a:chOff x="1813" y="0"/>
            <a:chExt cx="809173" cy="812800"/>
          </a:xfrm>
        </p:grpSpPr>
        <p:sp>
          <p:nvSpPr>
            <p:cNvPr id="104" name="Google Shape;104;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17"/>
          <p:cNvPicPr preferRelativeResize="0"/>
          <p:nvPr/>
        </p:nvPicPr>
        <p:blipFill rotWithShape="1">
          <a:blip r:embed="rId1"/>
          <a:srcRect t="7825" b="7824"/>
          <a:stretch>
            <a:fillRect/>
          </a:stretch>
        </p:blipFill>
        <p:spPr>
          <a:xfrm>
            <a:off x="24063" y="0"/>
            <a:ext cx="18288000" cy="10287000"/>
          </a:xfrm>
          <a:prstGeom prst="rect">
            <a:avLst/>
          </a:prstGeom>
          <a:noFill/>
          <a:ln>
            <a:noFill/>
          </a:ln>
        </p:spPr>
      </p:pic>
      <p:grpSp>
        <p:nvGrpSpPr>
          <p:cNvPr id="165" name="Google Shape;165;p17"/>
          <p:cNvGrpSpPr/>
          <p:nvPr/>
        </p:nvGrpSpPr>
        <p:grpSpPr>
          <a:xfrm>
            <a:off x="10176280" y="-978578"/>
            <a:ext cx="4337130" cy="4356571"/>
            <a:chOff x="1813" y="0"/>
            <a:chExt cx="809173" cy="812800"/>
          </a:xfrm>
        </p:grpSpPr>
        <p:sp>
          <p:nvSpPr>
            <p:cNvPr id="166" name="Google Shape;166;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2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68" name="Google Shape;168;p17"/>
          <p:cNvSpPr/>
          <p:nvPr/>
        </p:nvSpPr>
        <p:spPr>
          <a:xfrm>
            <a:off x="6185746" y="419750"/>
            <a:ext cx="5916508" cy="5916483"/>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2"/>
            <a:stretch>
              <a:fillRect l="-34861" t="-3334" r="-8742" b="-4367"/>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9" name="Google Shape;169;p17"/>
          <p:cNvGrpSpPr/>
          <p:nvPr/>
        </p:nvGrpSpPr>
        <p:grpSpPr>
          <a:xfrm>
            <a:off x="5375207" y="4522320"/>
            <a:ext cx="2126797" cy="2136330"/>
            <a:chOff x="1813" y="0"/>
            <a:chExt cx="809173" cy="812800"/>
          </a:xfrm>
        </p:grpSpPr>
        <p:sp>
          <p:nvSpPr>
            <p:cNvPr id="170" name="Google Shape;170;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1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72" name="Google Shape;172;p17"/>
          <p:cNvSpPr txBox="1"/>
          <p:nvPr/>
        </p:nvSpPr>
        <p:spPr>
          <a:xfrm>
            <a:off x="1365300" y="6321182"/>
            <a:ext cx="15557400" cy="1772793"/>
          </a:xfrm>
          <a:prstGeom prst="rect">
            <a:avLst/>
          </a:prstGeom>
          <a:noFill/>
          <a:ln>
            <a:noFill/>
          </a:ln>
          <a:effectLst>
            <a:outerShdw blurRad="828675" algn="bl" rotWithShape="0">
              <a:srgbClr val="6CE5E8">
                <a:alpha val="95000"/>
              </a:srgbClr>
            </a:outerShdw>
          </a:effectLst>
        </p:spPr>
        <p:txBody>
          <a:bodyPr spcFirstLastPara="1" wrap="square" lIns="0" tIns="0" rIns="0" bIns="0" anchor="t" anchorCtr="0">
            <a:spAutoFit/>
          </a:bodyPr>
          <a:lstStyle/>
          <a:p>
            <a:pPr lvl="0" algn="ctr">
              <a:lnSpc>
                <a:spcPct val="120000"/>
              </a:lnSpc>
            </a:pPr>
            <a:r>
              <a:rPr lang="en-US" sz="9600" dirty="0">
                <a:solidFill>
                  <a:schemeClr val="lt1"/>
                </a:solidFill>
                <a:latin typeface="Teko Medium" panose="02000000000000000000"/>
                <a:ea typeface="Teko Medium" panose="02000000000000000000"/>
                <a:cs typeface="Teko Medium" panose="02000000000000000000"/>
                <a:sym typeface="Teko Medium" panose="02000000000000000000"/>
              </a:rPr>
              <a:t>Poultry Environment Monitoring System</a:t>
            </a:r>
            <a:endParaRPr lang="en-US" sz="9600" dirty="0">
              <a:solidFill>
                <a:schemeClr val="lt1"/>
              </a:solidFill>
              <a:latin typeface="Teko Medium" panose="02000000000000000000"/>
              <a:ea typeface="Teko Medium" panose="02000000000000000000"/>
              <a:cs typeface="Teko Medium" panose="02000000000000000000"/>
              <a:sym typeface="Teko Medium" panose="02000000000000000000"/>
            </a:endParaRPr>
          </a:p>
        </p:txBody>
      </p:sp>
      <p:sp>
        <p:nvSpPr>
          <p:cNvPr id="173" name="Google Shape;173;p17"/>
          <p:cNvSpPr txBox="1"/>
          <p:nvPr/>
        </p:nvSpPr>
        <p:spPr>
          <a:xfrm>
            <a:off x="0" y="7657621"/>
            <a:ext cx="18288000" cy="2640723"/>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400" b="0" i="0" dirty="0">
                <a:solidFill>
                  <a:schemeClr val="bg2">
                    <a:lumMod val="60000"/>
                    <a:lumOff val="40000"/>
                  </a:schemeClr>
                </a:solidFill>
                <a:effectLst/>
                <a:latin typeface="Times New Roman" panose="02020603050405020304" pitchFamily="18" charset="0"/>
                <a:cs typeface="Times New Roman" panose="02020603050405020304" pitchFamily="18" charset="0"/>
              </a:rPr>
              <a:t>Automated monitoring and control of temperature/humidity via sensors and Wi-Fi connectivity, optimizing poultry welfare and productivity by adjusting environmental conditions autonomously based on preset thresholds.</a:t>
            </a:r>
            <a:endParaRPr lang="en-US" sz="3500" b="0" i="0" u="none" strike="noStrike" cap="none" dirty="0">
              <a:solidFill>
                <a:schemeClr val="bg2">
                  <a:lumMod val="60000"/>
                  <a:lumOff val="40000"/>
                </a:schemeClr>
              </a:solidFill>
              <a:latin typeface="Times New Roman" panose="02020603050405020304" pitchFamily="18" charset="0"/>
              <a:ea typeface="Montserrat" panose="00000500000000000000"/>
              <a:cs typeface="Times New Roman" panose="02020603050405020304" pitchFamily="18" charset="0"/>
              <a:sym typeface="Montserrat" panose="0000050000000000000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5"/>
          <p:cNvPicPr preferRelativeResize="0"/>
          <p:nvPr/>
        </p:nvPicPr>
        <p:blipFill rotWithShape="1">
          <a:blip r:embed="rId1"/>
          <a:srcRect t="7825" b="7824"/>
          <a:stretch>
            <a:fillRect/>
          </a:stretch>
        </p:blipFill>
        <p:spPr>
          <a:xfrm>
            <a:off x="17585" y="52052"/>
            <a:ext cx="18288000" cy="10287000"/>
          </a:xfrm>
          <a:prstGeom prst="rect">
            <a:avLst/>
          </a:prstGeom>
          <a:noFill/>
          <a:ln>
            <a:noFill/>
          </a:ln>
        </p:spPr>
      </p:pic>
      <p:pic>
        <p:nvPicPr>
          <p:cNvPr id="142" name="Google Shape;142;p15"/>
          <p:cNvPicPr preferRelativeResize="0"/>
          <p:nvPr/>
        </p:nvPicPr>
        <p:blipFill rotWithShape="1">
          <a:blip r:embed="rId2">
            <a:alphaModFix amt="80000"/>
          </a:blip>
          <a:srcRect/>
          <a:stretch>
            <a:fillRect/>
          </a:stretch>
        </p:blipFill>
        <p:spPr>
          <a:xfrm>
            <a:off x="-77550" y="4467068"/>
            <a:ext cx="5381026" cy="5690323"/>
          </a:xfrm>
          <a:prstGeom prst="rect">
            <a:avLst/>
          </a:prstGeom>
          <a:noFill/>
          <a:ln>
            <a:noFill/>
          </a:ln>
        </p:spPr>
      </p:pic>
      <p:sp>
        <p:nvSpPr>
          <p:cNvPr id="144" name="Google Shape;144;p15"/>
          <p:cNvSpPr txBox="1"/>
          <p:nvPr/>
        </p:nvSpPr>
        <p:spPr>
          <a:xfrm>
            <a:off x="5587176" y="7960304"/>
            <a:ext cx="6048975" cy="2757170"/>
          </a:xfrm>
          <a:prstGeom prst="rect">
            <a:avLst/>
          </a:prstGeom>
          <a:noFill/>
          <a:ln>
            <a:noFill/>
          </a:ln>
        </p:spPr>
        <p:txBody>
          <a:bodyPr spcFirstLastPara="1" wrap="square" lIns="0" tIns="0" rIns="0" bIns="0" anchor="t" anchorCtr="0">
            <a:spAutoFit/>
          </a:bodyPr>
          <a:lstStyle/>
          <a:p>
            <a:pPr marL="0" marR="0" lvl="0" indent="0" rtl="0">
              <a:lnSpc>
                <a:spcPct val="140000"/>
              </a:lnSpc>
              <a:spcBef>
                <a:spcPts val="0"/>
              </a:spcBef>
              <a:spcAft>
                <a:spcPts val="0"/>
              </a:spcAft>
              <a:buNone/>
            </a:pPr>
            <a:r>
              <a:rPr lang="en-US" sz="3200" b="1" i="0" u="none" strike="noStrike" cap="none" dirty="0">
                <a:solidFill>
                  <a:srgbClr val="FFFF00"/>
                </a:solidFill>
                <a:latin typeface="Montserrat" panose="00000500000000000000"/>
                <a:ea typeface="Montserrat" panose="00000500000000000000"/>
                <a:cs typeface="Montserrat" panose="00000500000000000000"/>
                <a:sym typeface="Montserrat" panose="00000500000000000000"/>
              </a:rPr>
              <a:t>Name :</a:t>
            </a:r>
            <a:r>
              <a:rPr lang="en-US" sz="3200" b="1" dirty="0">
                <a:solidFill>
                  <a:srgbClr val="FFFFFF"/>
                </a:solidFill>
                <a:latin typeface="Montserrat" panose="00000500000000000000"/>
                <a:ea typeface="Montserrat" panose="00000500000000000000"/>
                <a:cs typeface="Montserrat" panose="00000500000000000000"/>
                <a:sym typeface="Montserrat" panose="00000500000000000000"/>
              </a:rPr>
              <a:t> Rana Sujeet Kumar</a:t>
            </a:r>
            <a:endParaRPr lang="en-US" sz="3200" i="0" u="none" strike="noStrike" cap="none" dirty="0">
              <a:solidFill>
                <a:srgbClr val="FFFFFF"/>
              </a:solidFill>
              <a:latin typeface="Montserrat" panose="00000500000000000000"/>
              <a:ea typeface="Montserrat" panose="00000500000000000000"/>
              <a:cs typeface="Montserrat" panose="00000500000000000000"/>
              <a:sym typeface="Montserrat" panose="00000500000000000000"/>
            </a:endParaRPr>
          </a:p>
          <a:p>
            <a:pPr>
              <a:lnSpc>
                <a:spcPct val="140000"/>
              </a:lnSpc>
            </a:pPr>
            <a:r>
              <a:rPr lang="en-US" sz="3200" b="1" i="0" u="none" strike="noStrike" cap="none" dirty="0">
                <a:solidFill>
                  <a:srgbClr val="FFFF00"/>
                </a:solidFill>
                <a:latin typeface="Montserrat" panose="00000500000000000000"/>
                <a:ea typeface="Montserrat" panose="00000500000000000000"/>
                <a:cs typeface="Montserrat" panose="00000500000000000000"/>
                <a:sym typeface="Montserrat" panose="00000500000000000000"/>
              </a:rPr>
              <a:t>Name :</a:t>
            </a:r>
            <a:r>
              <a:rPr lang="en-US" sz="3200" b="1" dirty="0">
                <a:solidFill>
                  <a:srgbClr val="FFFFFF"/>
                </a:solidFill>
                <a:latin typeface="Montserrat" panose="00000500000000000000"/>
                <a:ea typeface="Montserrat" panose="00000500000000000000"/>
                <a:cs typeface="Montserrat" panose="00000500000000000000"/>
                <a:sym typeface="Montserrat" panose="00000500000000000000"/>
              </a:rPr>
              <a:t>Bibhu Prashad </a:t>
            </a:r>
            <a:endParaRPr lang="en-US" sz="3200" i="0" u="none" strike="noStrike" cap="none" dirty="0">
              <a:solidFill>
                <a:srgbClr val="FFFFFF"/>
              </a:solidFill>
              <a:latin typeface="Montserrat" panose="00000500000000000000"/>
              <a:ea typeface="Montserrat" panose="00000500000000000000"/>
              <a:cs typeface="Montserrat" panose="00000500000000000000"/>
              <a:sym typeface="Montserrat" panose="00000500000000000000"/>
            </a:endParaRPr>
          </a:p>
          <a:p>
            <a:pPr>
              <a:lnSpc>
                <a:spcPct val="140000"/>
              </a:lnSpc>
            </a:pPr>
            <a:r>
              <a:rPr lang="en-US" sz="3200" b="1" i="0" u="none" strike="noStrike" cap="none" dirty="0">
                <a:solidFill>
                  <a:srgbClr val="FFFF00"/>
                </a:solidFill>
                <a:latin typeface="Montserrat" panose="00000500000000000000"/>
                <a:ea typeface="Montserrat" panose="00000500000000000000"/>
                <a:cs typeface="Montserrat" panose="00000500000000000000"/>
                <a:sym typeface="Montserrat" panose="00000500000000000000"/>
              </a:rPr>
              <a:t>Name :</a:t>
            </a:r>
            <a:r>
              <a:rPr lang="en-US" sz="3200" b="1" dirty="0" err="1">
                <a:solidFill>
                  <a:srgbClr val="FFFFFF"/>
                </a:solidFill>
                <a:latin typeface="Montserrat" panose="00000500000000000000"/>
                <a:ea typeface="Montserrat" panose="00000500000000000000"/>
                <a:cs typeface="Montserrat" panose="00000500000000000000"/>
                <a:sym typeface="Montserrat" panose="00000500000000000000"/>
              </a:rPr>
              <a:t>Sibom</a:t>
            </a:r>
            <a:r>
              <a:rPr lang="en-US" sz="3200" b="1" dirty="0">
                <a:solidFill>
                  <a:srgbClr val="FFFFFF"/>
                </a:solidFill>
                <a:latin typeface="Montserrat" panose="00000500000000000000"/>
                <a:ea typeface="Montserrat" panose="00000500000000000000"/>
                <a:cs typeface="Montserrat" panose="00000500000000000000"/>
                <a:sym typeface="Montserrat" panose="00000500000000000000"/>
              </a:rPr>
              <a:t> </a:t>
            </a:r>
            <a:r>
              <a:rPr lang="en-US" sz="3200" b="1" dirty="0" err="1">
                <a:solidFill>
                  <a:srgbClr val="FFFFFF"/>
                </a:solidFill>
                <a:latin typeface="Montserrat" panose="00000500000000000000"/>
                <a:ea typeface="Montserrat" panose="00000500000000000000"/>
                <a:cs typeface="Montserrat" panose="00000500000000000000"/>
                <a:sym typeface="Montserrat" panose="00000500000000000000"/>
              </a:rPr>
              <a:t>sahu</a:t>
            </a:r>
            <a:r>
              <a:rPr lang="en-US" sz="3200" b="1" dirty="0">
                <a:solidFill>
                  <a:srgbClr val="FFFFFF"/>
                </a:solidFill>
                <a:latin typeface="Montserrat" panose="00000500000000000000"/>
                <a:ea typeface="Montserrat" panose="00000500000000000000"/>
                <a:cs typeface="Montserrat" panose="00000500000000000000"/>
                <a:sym typeface="Montserrat" panose="00000500000000000000"/>
              </a:rPr>
              <a:t> </a:t>
            </a:r>
            <a:endParaRPr lang="en-US" sz="3200" i="0" u="none" strike="noStrike" cap="none" dirty="0">
              <a:solidFill>
                <a:srgbClr val="FFFFFF"/>
              </a:solidFill>
              <a:latin typeface="Montserrat" panose="00000500000000000000"/>
              <a:ea typeface="Montserrat" panose="00000500000000000000"/>
              <a:cs typeface="Montserrat" panose="00000500000000000000"/>
              <a:sym typeface="Montserrat" panose="00000500000000000000"/>
            </a:endParaRPr>
          </a:p>
          <a:p>
            <a:pPr marL="0" marR="0" lvl="0" indent="0" rtl="0">
              <a:lnSpc>
                <a:spcPct val="140000"/>
              </a:lnSpc>
              <a:spcBef>
                <a:spcPts val="0"/>
              </a:spcBef>
              <a:spcAft>
                <a:spcPts val="0"/>
              </a:spcAft>
              <a:buNone/>
            </a:pPr>
            <a:endParaRPr lang="en-US" sz="3200" dirty="0">
              <a:solidFill>
                <a:srgbClr val="FFFFFF"/>
              </a:solidFill>
              <a:latin typeface="Montserrat" panose="00000500000000000000"/>
              <a:ea typeface="Montserrat" panose="00000500000000000000"/>
              <a:cs typeface="Montserrat" panose="00000500000000000000"/>
              <a:sym typeface="Montserrat" panose="00000500000000000000"/>
            </a:endParaRPr>
          </a:p>
        </p:txBody>
      </p:sp>
      <p:sp>
        <p:nvSpPr>
          <p:cNvPr id="145" name="Google Shape;145;p15"/>
          <p:cNvSpPr txBox="1"/>
          <p:nvPr/>
        </p:nvSpPr>
        <p:spPr>
          <a:xfrm>
            <a:off x="4302229" y="7323698"/>
            <a:ext cx="4065057" cy="908197"/>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4920" b="1" i="0" u="none" strike="noStrike" cap="none" dirty="0">
                <a:solidFill>
                  <a:srgbClr val="FF0000"/>
                </a:solidFill>
                <a:latin typeface="Teko" panose="02000000000000000000"/>
                <a:ea typeface="Teko" panose="02000000000000000000"/>
                <a:cs typeface="Teko" panose="02000000000000000000"/>
                <a:sym typeface="Teko" panose="02000000000000000000"/>
              </a:rPr>
              <a:t>ABOUT US</a:t>
            </a:r>
            <a:endParaRPr dirty="0">
              <a:solidFill>
                <a:srgbClr val="FF0000"/>
              </a:solidFill>
            </a:endParaRPr>
          </a:p>
        </p:txBody>
      </p:sp>
      <p:sp>
        <p:nvSpPr>
          <p:cNvPr id="147" name="Google Shape;147;p15"/>
          <p:cNvSpPr txBox="1"/>
          <p:nvPr/>
        </p:nvSpPr>
        <p:spPr>
          <a:xfrm>
            <a:off x="12593715" y="7492532"/>
            <a:ext cx="4665585" cy="908197"/>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4920" b="1" dirty="0">
                <a:solidFill>
                  <a:srgbClr val="60B3DD"/>
                </a:solidFill>
                <a:latin typeface="Teko" panose="02000000000000000000"/>
                <a:cs typeface="Teko" panose="02000000000000000000"/>
                <a:sym typeface="Teko" panose="02000000000000000000"/>
              </a:rPr>
              <a:t>Pannel Member</a:t>
            </a:r>
            <a:endParaRPr lang="en-US" dirty="0"/>
          </a:p>
        </p:txBody>
      </p:sp>
      <p:sp>
        <p:nvSpPr>
          <p:cNvPr id="148" name="Google Shape;148;p15"/>
          <p:cNvSpPr txBox="1"/>
          <p:nvPr/>
        </p:nvSpPr>
        <p:spPr>
          <a:xfrm>
            <a:off x="11767857" y="8465820"/>
            <a:ext cx="6048974" cy="861774"/>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4000" dirty="0">
                <a:highlight>
                  <a:srgbClr val="00FF00"/>
                </a:highlight>
              </a:rPr>
              <a:t>Name-Prashant sir </a:t>
            </a:r>
            <a:endParaRPr lang="en-US" sz="4000" dirty="0">
              <a:highlight>
                <a:srgbClr val="00FF00"/>
              </a:highlight>
            </a:endParaRPr>
          </a:p>
        </p:txBody>
      </p:sp>
      <p:sp>
        <p:nvSpPr>
          <p:cNvPr id="149" name="Google Shape;149;p15"/>
          <p:cNvSpPr txBox="1"/>
          <p:nvPr/>
        </p:nvSpPr>
        <p:spPr>
          <a:xfrm>
            <a:off x="0" y="188557"/>
            <a:ext cx="17817013" cy="2954655"/>
          </a:xfrm>
          <a:prstGeom prst="rect">
            <a:avLst/>
          </a:prstGeom>
          <a:noFill/>
          <a:ln>
            <a:noFill/>
          </a:ln>
          <a:effectLst>
            <a:outerShdw blurRad="828675" dist="9525" dir="1560000" algn="bl" rotWithShape="0">
              <a:srgbClr val="6CE5E8">
                <a:alpha val="95000"/>
              </a:srgbClr>
            </a:outerShdw>
          </a:effectLst>
        </p:spPr>
        <p:txBody>
          <a:bodyPr spcFirstLastPara="1" wrap="square" lIns="0" tIns="0" rIns="0" bIns="0" anchor="t" anchorCtr="0">
            <a:spAutoFit/>
          </a:bodyPr>
          <a:lstStyle/>
          <a:p>
            <a:pPr lvl="0" algn="ctr"/>
            <a:r>
              <a:rPr lang="en-US" sz="9600" dirty="0">
                <a:solidFill>
                  <a:schemeClr val="lt1"/>
                </a:solidFill>
                <a:latin typeface="Teko Medium" panose="02000000000000000000"/>
                <a:ea typeface="Teko Medium" panose="02000000000000000000"/>
                <a:cs typeface="Teko Medium" panose="02000000000000000000"/>
                <a:sym typeface="Teko Medium" panose="02000000000000000000"/>
              </a:rPr>
              <a:t>C.V Raman Global University Bhubaneswar, Odisha.</a:t>
            </a:r>
            <a:endParaRPr lang="en-US" sz="9600" dirty="0">
              <a:solidFill>
                <a:schemeClr val="lt1"/>
              </a:solidFill>
              <a:latin typeface="Teko Medium" panose="02000000000000000000"/>
              <a:ea typeface="Teko Medium" panose="02000000000000000000"/>
              <a:cs typeface="Teko Medium" panose="02000000000000000000"/>
              <a:sym typeface="Teko Medium" panose="02000000000000000000"/>
            </a:endParaRPr>
          </a:p>
        </p:txBody>
      </p:sp>
      <p:sp>
        <p:nvSpPr>
          <p:cNvPr id="150" name="Google Shape;150;p15"/>
          <p:cNvSpPr/>
          <p:nvPr/>
        </p:nvSpPr>
        <p:spPr>
          <a:xfrm>
            <a:off x="9051634" y="4681835"/>
            <a:ext cx="184731"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b="0" i="0" u="none" strike="noStrike" cap="none">
              <a:solidFill>
                <a:schemeClr val="accent1"/>
              </a:solidFill>
              <a:latin typeface="Calibri" panose="020F0502020204030204"/>
              <a:ea typeface="Calibri" panose="020F0502020204030204"/>
              <a:cs typeface="Calibri" panose="020F0502020204030204"/>
              <a:sym typeface="Calibri" panose="020F0502020204030204"/>
            </a:endParaRPr>
          </a:p>
        </p:txBody>
      </p:sp>
      <p:pic>
        <p:nvPicPr>
          <p:cNvPr id="3" name="Picture 2"/>
          <p:cNvPicPr>
            <a:picLocks noChangeAspect="1"/>
          </p:cNvPicPr>
          <p:nvPr/>
        </p:nvPicPr>
        <p:blipFill rotWithShape="1">
          <a:blip r:embed="rId3"/>
          <a:srcRect/>
          <a:stretch>
            <a:fillRect/>
          </a:stretch>
        </p:blipFill>
        <p:spPr>
          <a:xfrm>
            <a:off x="6556883" y="2401084"/>
            <a:ext cx="5132508" cy="5091448"/>
          </a:xfrm>
          <a:prstGeom prst="ellipse">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pic>
        <p:nvPicPr>
          <p:cNvPr id="781" name="Google Shape;781;p43"/>
          <p:cNvPicPr preferRelativeResize="0"/>
          <p:nvPr/>
        </p:nvPicPr>
        <p:blipFill rotWithShape="1">
          <a:blip r:embed="rId1"/>
          <a:srcRect t="7825" b="7824"/>
          <a:stretch>
            <a:fillRect/>
          </a:stretch>
        </p:blipFill>
        <p:spPr>
          <a:xfrm>
            <a:off x="0" y="0"/>
            <a:ext cx="18288000" cy="10287000"/>
          </a:xfrm>
          <a:prstGeom prst="rect">
            <a:avLst/>
          </a:prstGeom>
          <a:noFill/>
          <a:ln>
            <a:noFill/>
          </a:ln>
        </p:spPr>
      </p:pic>
      <p:grpSp>
        <p:nvGrpSpPr>
          <p:cNvPr id="782" name="Google Shape;782;p43"/>
          <p:cNvGrpSpPr/>
          <p:nvPr/>
        </p:nvGrpSpPr>
        <p:grpSpPr>
          <a:xfrm>
            <a:off x="15159789" y="0"/>
            <a:ext cx="3128209" cy="8666018"/>
            <a:chOff x="0" y="0"/>
            <a:chExt cx="4591050" cy="6297930"/>
          </a:xfrm>
        </p:grpSpPr>
        <p:sp>
          <p:nvSpPr>
            <p:cNvPr id="783" name="Google Shape;783;p43"/>
            <p:cNvSpPr/>
            <p:nvPr/>
          </p:nvSpPr>
          <p:spPr>
            <a:xfrm>
              <a:off x="0" y="0"/>
              <a:ext cx="4591050" cy="6297930"/>
            </a:xfrm>
            <a:custGeom>
              <a:avLst/>
              <a:gdLst/>
              <a:ahLst/>
              <a:cxnLst/>
              <a:rect l="l" t="t" r="r" b="b"/>
              <a:pathLst>
                <a:path w="4591050" h="6297930" extrusionOk="0">
                  <a:moveTo>
                    <a:pt x="3148330" y="1708150"/>
                  </a:moveTo>
                  <a:cubicBezTo>
                    <a:pt x="2754630" y="1708150"/>
                    <a:pt x="2396490" y="1866900"/>
                    <a:pt x="2136140" y="2124710"/>
                  </a:cubicBezTo>
                  <a:lnTo>
                    <a:pt x="1611630" y="1600200"/>
                  </a:lnTo>
                  <a:cubicBezTo>
                    <a:pt x="1778000" y="1430020"/>
                    <a:pt x="1882140" y="1197610"/>
                    <a:pt x="1882140" y="941070"/>
                  </a:cubicBezTo>
                  <a:cubicBezTo>
                    <a:pt x="1882140" y="421640"/>
                    <a:pt x="1459230" y="0"/>
                    <a:pt x="941070" y="0"/>
                  </a:cubicBezTo>
                  <a:cubicBezTo>
                    <a:pt x="422910" y="0"/>
                    <a:pt x="0" y="421640"/>
                    <a:pt x="0" y="941070"/>
                  </a:cubicBezTo>
                  <a:cubicBezTo>
                    <a:pt x="0" y="1459230"/>
                    <a:pt x="421640" y="1882140"/>
                    <a:pt x="941070" y="1882140"/>
                  </a:cubicBezTo>
                  <a:cubicBezTo>
                    <a:pt x="1160780" y="1882140"/>
                    <a:pt x="1362710" y="1805940"/>
                    <a:pt x="1524000" y="1678940"/>
                  </a:cubicBezTo>
                  <a:lnTo>
                    <a:pt x="2056130" y="2211070"/>
                  </a:lnTo>
                  <a:cubicBezTo>
                    <a:pt x="1838960" y="2463800"/>
                    <a:pt x="1708150" y="2791460"/>
                    <a:pt x="1708150" y="3148330"/>
                  </a:cubicBezTo>
                  <a:cubicBezTo>
                    <a:pt x="1708150" y="3549650"/>
                    <a:pt x="1873250" y="3914140"/>
                    <a:pt x="2139950" y="4175760"/>
                  </a:cubicBezTo>
                  <a:lnTo>
                    <a:pt x="1614170" y="4701540"/>
                  </a:lnTo>
                  <a:cubicBezTo>
                    <a:pt x="1442720" y="4526280"/>
                    <a:pt x="1203960" y="4417060"/>
                    <a:pt x="941070" y="4417060"/>
                  </a:cubicBezTo>
                  <a:cubicBezTo>
                    <a:pt x="421640" y="4415790"/>
                    <a:pt x="0" y="4838700"/>
                    <a:pt x="0" y="5356860"/>
                  </a:cubicBezTo>
                  <a:cubicBezTo>
                    <a:pt x="0" y="5875020"/>
                    <a:pt x="421640" y="6297930"/>
                    <a:pt x="941070" y="6297930"/>
                  </a:cubicBezTo>
                  <a:cubicBezTo>
                    <a:pt x="1459230" y="6297930"/>
                    <a:pt x="1882140" y="5876290"/>
                    <a:pt x="1882140" y="5356860"/>
                  </a:cubicBezTo>
                  <a:cubicBezTo>
                    <a:pt x="1882140" y="5144770"/>
                    <a:pt x="1811020" y="4947920"/>
                    <a:pt x="1692910" y="4790440"/>
                  </a:cubicBezTo>
                  <a:lnTo>
                    <a:pt x="2228850" y="4254500"/>
                  </a:lnTo>
                  <a:cubicBezTo>
                    <a:pt x="2479040" y="4462780"/>
                    <a:pt x="2800350" y="4588509"/>
                    <a:pt x="3150870" y="4588509"/>
                  </a:cubicBezTo>
                  <a:cubicBezTo>
                    <a:pt x="3945890" y="4588509"/>
                    <a:pt x="4591050" y="3942080"/>
                    <a:pt x="4591050" y="3148330"/>
                  </a:cubicBezTo>
                  <a:cubicBezTo>
                    <a:pt x="4589780" y="2354580"/>
                    <a:pt x="3943350" y="1708150"/>
                    <a:pt x="3148330" y="170815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 name="Google Shape;784;p43"/>
            <p:cNvSpPr/>
            <p:nvPr/>
          </p:nvSpPr>
          <p:spPr>
            <a:xfrm>
              <a:off x="118110" y="4533900"/>
              <a:ext cx="1645920" cy="1645920"/>
            </a:xfrm>
            <a:custGeom>
              <a:avLst/>
              <a:gdLst/>
              <a:ahLst/>
              <a:cxnLst/>
              <a:rect l="l" t="t" r="r" b="b"/>
              <a:pathLst>
                <a:path w="1645920" h="1645920" extrusionOk="0">
                  <a:moveTo>
                    <a:pt x="822960" y="1645920"/>
                  </a:moveTo>
                  <a:cubicBezTo>
                    <a:pt x="369570" y="1645920"/>
                    <a:pt x="0" y="1277620"/>
                    <a:pt x="0" y="822960"/>
                  </a:cubicBezTo>
                  <a:cubicBezTo>
                    <a:pt x="0" y="368300"/>
                    <a:pt x="368300" y="0"/>
                    <a:pt x="822960" y="0"/>
                  </a:cubicBezTo>
                  <a:cubicBezTo>
                    <a:pt x="1276350" y="0"/>
                    <a:pt x="1645920" y="368300"/>
                    <a:pt x="1645920" y="822960"/>
                  </a:cubicBezTo>
                  <a:cubicBezTo>
                    <a:pt x="1645920" y="1277620"/>
                    <a:pt x="1276350" y="1645920"/>
                    <a:pt x="822960" y="1645920"/>
                  </a:cubicBezTo>
                  <a:close/>
                </a:path>
              </a:pathLst>
            </a:custGeom>
            <a:blipFill rotWithShape="1">
              <a:blip r:embed="rId2"/>
              <a:stretch>
                <a:fillRect l="-16664" r="-16663"/>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43"/>
            <p:cNvSpPr/>
            <p:nvPr/>
          </p:nvSpPr>
          <p:spPr>
            <a:xfrm>
              <a:off x="118110" y="118110"/>
              <a:ext cx="1645920" cy="1644650"/>
            </a:xfrm>
            <a:custGeom>
              <a:avLst/>
              <a:gdLst/>
              <a:ahLst/>
              <a:cxnLst/>
              <a:rect l="l" t="t" r="r" b="b"/>
              <a:pathLst>
                <a:path w="1645920" h="1644650" extrusionOk="0">
                  <a:moveTo>
                    <a:pt x="0" y="822960"/>
                  </a:moveTo>
                  <a:cubicBezTo>
                    <a:pt x="0" y="369570"/>
                    <a:pt x="368300" y="0"/>
                    <a:pt x="822960" y="0"/>
                  </a:cubicBezTo>
                  <a:cubicBezTo>
                    <a:pt x="1276350" y="0"/>
                    <a:pt x="1645920" y="368300"/>
                    <a:pt x="1645920" y="822960"/>
                  </a:cubicBezTo>
                  <a:cubicBezTo>
                    <a:pt x="1645920" y="1060450"/>
                    <a:pt x="1544320" y="1273810"/>
                    <a:pt x="1384300" y="1423670"/>
                  </a:cubicBezTo>
                  <a:cubicBezTo>
                    <a:pt x="1377950" y="1426210"/>
                    <a:pt x="1371600" y="1430020"/>
                    <a:pt x="1366520" y="1436370"/>
                  </a:cubicBezTo>
                  <a:cubicBezTo>
                    <a:pt x="1362710" y="1440180"/>
                    <a:pt x="1360170" y="1443990"/>
                    <a:pt x="1357630" y="1447800"/>
                  </a:cubicBezTo>
                  <a:cubicBezTo>
                    <a:pt x="1214120" y="1569720"/>
                    <a:pt x="1027430" y="1644650"/>
                    <a:pt x="824230" y="1644650"/>
                  </a:cubicBezTo>
                  <a:cubicBezTo>
                    <a:pt x="369570" y="1644650"/>
                    <a:pt x="0" y="1276350"/>
                    <a:pt x="0" y="822960"/>
                  </a:cubicBezTo>
                  <a:close/>
                </a:path>
              </a:pathLst>
            </a:custGeom>
            <a:blipFill rotWithShape="1">
              <a:blip r:embed="rId3"/>
              <a:stretch>
                <a:fillRect l="-38816" r="-38818"/>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786;p43"/>
            <p:cNvSpPr/>
            <p:nvPr/>
          </p:nvSpPr>
          <p:spPr>
            <a:xfrm>
              <a:off x="1826260" y="1827530"/>
              <a:ext cx="2644140" cy="2644140"/>
            </a:xfrm>
            <a:custGeom>
              <a:avLst/>
              <a:gdLst/>
              <a:ahLst/>
              <a:cxnLst/>
              <a:rect l="l" t="t" r="r" b="b"/>
              <a:pathLst>
                <a:path w="2644140" h="2644140" extrusionOk="0">
                  <a:moveTo>
                    <a:pt x="1322070" y="2644140"/>
                  </a:moveTo>
                  <a:cubicBezTo>
                    <a:pt x="593090" y="2644140"/>
                    <a:pt x="0" y="2051050"/>
                    <a:pt x="0" y="1322070"/>
                  </a:cubicBezTo>
                  <a:cubicBezTo>
                    <a:pt x="0" y="593090"/>
                    <a:pt x="593090" y="0"/>
                    <a:pt x="1322070" y="0"/>
                  </a:cubicBezTo>
                  <a:cubicBezTo>
                    <a:pt x="2051050" y="0"/>
                    <a:pt x="2644140" y="593090"/>
                    <a:pt x="2644140" y="1322070"/>
                  </a:cubicBezTo>
                  <a:cubicBezTo>
                    <a:pt x="2644140" y="2051050"/>
                    <a:pt x="2052320" y="2644140"/>
                    <a:pt x="1322070" y="2644140"/>
                  </a:cubicBezTo>
                  <a:close/>
                </a:path>
              </a:pathLst>
            </a:custGeom>
            <a:blipFill rotWithShape="1">
              <a:blip r:embed="rId4"/>
              <a:stretch>
                <a:fillRect t="-24998" b="-24998"/>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87" name="Google Shape;787;p43"/>
          <p:cNvSpPr txBox="1"/>
          <p:nvPr/>
        </p:nvSpPr>
        <p:spPr>
          <a:xfrm>
            <a:off x="6609369" y="-243486"/>
            <a:ext cx="8115300" cy="2215991"/>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lvl="0">
              <a:lnSpc>
                <a:spcPct val="120000"/>
              </a:lnSpc>
            </a:pPr>
            <a:r>
              <a:rPr lang="en-US" sz="12000" u="sng" dirty="0">
                <a:solidFill>
                  <a:schemeClr val="lt1"/>
                </a:solidFill>
                <a:latin typeface="Teko Medium" panose="02000000000000000000"/>
                <a:ea typeface="Teko Medium" panose="02000000000000000000"/>
                <a:cs typeface="Teko Medium" panose="02000000000000000000"/>
                <a:sym typeface="Teko Medium" panose="02000000000000000000"/>
              </a:rPr>
              <a:t>Introduction</a:t>
            </a:r>
            <a:endParaRPr u="sng" dirty="0"/>
          </a:p>
        </p:txBody>
      </p:sp>
      <p:sp>
        <p:nvSpPr>
          <p:cNvPr id="789" name="Google Shape;789;p43"/>
          <p:cNvSpPr txBox="1"/>
          <p:nvPr/>
        </p:nvSpPr>
        <p:spPr>
          <a:xfrm>
            <a:off x="270272" y="1356217"/>
            <a:ext cx="14969994" cy="7337393"/>
          </a:xfrm>
          <a:prstGeom prst="rect">
            <a:avLst/>
          </a:prstGeom>
          <a:noFill/>
          <a:ln>
            <a:noFill/>
          </a:ln>
        </p:spPr>
        <p:txBody>
          <a:bodyPr spcFirstLastPara="1" wrap="square" lIns="0" tIns="0" rIns="0" bIns="0" anchor="t" anchorCtr="0">
            <a:spAutoFit/>
          </a:bodyPr>
          <a:lstStyle/>
          <a:p>
            <a:pPr marL="269875" marR="0" lvl="1" algn="l" rtl="0">
              <a:lnSpc>
                <a:spcPct val="140000"/>
              </a:lnSpc>
              <a:spcBef>
                <a:spcPts val="0"/>
              </a:spcBef>
              <a:spcAft>
                <a:spcPts val="0"/>
              </a:spcAft>
              <a:buClr>
                <a:srgbClr val="FFFFFF"/>
              </a:buClr>
              <a:buSzPts val="2499"/>
            </a:pPr>
            <a:r>
              <a:rPr lang="en-US" sz="3200" b="1" i="0" u="none" strike="noStrike" cap="none" dirty="0">
                <a:solidFill>
                  <a:srgbClr val="FFC000"/>
                </a:solidFill>
                <a:latin typeface="Times New Roman" panose="02020603050405020304" pitchFamily="18" charset="0"/>
                <a:ea typeface="Montserrat" panose="00000500000000000000"/>
                <a:cs typeface="Times New Roman" panose="02020603050405020304" pitchFamily="18" charset="0"/>
                <a:sym typeface="Montserrat" panose="00000500000000000000"/>
              </a:rPr>
              <a:t>Introduction:</a:t>
            </a:r>
            <a:endParaRPr lang="en-US" sz="3200" b="1" i="0" u="none" strike="noStrike" cap="none" dirty="0">
              <a:solidFill>
                <a:srgbClr val="FFC000"/>
              </a:solidFill>
              <a:latin typeface="Times New Roman" panose="02020603050405020304" pitchFamily="18" charset="0"/>
              <a:ea typeface="Montserrat" panose="00000500000000000000"/>
              <a:cs typeface="Times New Roman" panose="02020603050405020304" pitchFamily="18" charset="0"/>
              <a:sym typeface="Montserrat" panose="00000500000000000000"/>
            </a:endParaRPr>
          </a:p>
          <a:p>
            <a:pPr algn="l"/>
            <a:r>
              <a:rPr lang="en-US" sz="3600" b="0" i="0" dirty="0">
                <a:solidFill>
                  <a:schemeClr val="bg1"/>
                </a:solidFill>
                <a:effectLst/>
                <a:latin typeface="Times New Roman" panose="02020603050405020304" pitchFamily="18" charset="0"/>
                <a:cs typeface="Times New Roman" panose="02020603050405020304" pitchFamily="18" charset="0"/>
              </a:rPr>
              <a:t>Welcome to our presentation on "Revolutionizing Poultry Farming: Smart Environmental Control with IoT". In today's rapidly evolving agricultural landscape, the integration of cutting-edge technologies is reshaping traditional farming practices, and nowhere is this more evident than in the poultry industry.</a:t>
            </a:r>
            <a:endParaRPr lang="en-US" sz="3600" b="0" i="0" dirty="0">
              <a:solidFill>
                <a:schemeClr val="bg1"/>
              </a:solidFill>
              <a:effectLst/>
              <a:latin typeface="Times New Roman" panose="02020603050405020304" pitchFamily="18" charset="0"/>
              <a:cs typeface="Times New Roman" panose="02020603050405020304" pitchFamily="18" charset="0"/>
            </a:endParaRPr>
          </a:p>
          <a:p>
            <a:pPr algn="l"/>
            <a:r>
              <a:rPr lang="en-US" sz="3600" b="0" i="0" dirty="0">
                <a:solidFill>
                  <a:schemeClr val="bg1"/>
                </a:solidFill>
                <a:effectLst/>
                <a:latin typeface="Times New Roman" panose="02020603050405020304" pitchFamily="18" charset="0"/>
                <a:cs typeface="Times New Roman" panose="02020603050405020304" pitchFamily="18" charset="0"/>
              </a:rPr>
              <a:t>Nigeria boasts a thriving poultry sector, contributing significantly to the nation's agricultural GDP. </a:t>
            </a:r>
            <a:endParaRPr lang="en-US" sz="3600" b="0" i="0" dirty="0">
              <a:solidFill>
                <a:schemeClr val="bg1"/>
              </a:solidFill>
              <a:effectLst/>
              <a:latin typeface="Times New Roman" panose="02020603050405020304" pitchFamily="18" charset="0"/>
              <a:cs typeface="Times New Roman" panose="02020603050405020304" pitchFamily="18" charset="0"/>
            </a:endParaRPr>
          </a:p>
          <a:p>
            <a:pPr algn="l"/>
            <a:endParaRPr lang="en-US" sz="3600" dirty="0">
              <a:solidFill>
                <a:schemeClr val="bg1"/>
              </a:solidFill>
              <a:latin typeface="Times New Roman" panose="02020603050405020304" pitchFamily="18" charset="0"/>
              <a:cs typeface="Times New Roman" panose="02020603050405020304" pitchFamily="18" charset="0"/>
            </a:endParaRPr>
          </a:p>
          <a:p>
            <a:pPr algn="l"/>
            <a:r>
              <a:rPr lang="en-US" sz="3600" b="0" i="0" dirty="0">
                <a:solidFill>
                  <a:schemeClr val="bg1"/>
                </a:solidFill>
                <a:effectLst/>
                <a:latin typeface="Times New Roman" panose="02020603050405020304" pitchFamily="18" charset="0"/>
                <a:cs typeface="Times New Roman" panose="02020603050405020304" pitchFamily="18" charset="0"/>
              </a:rPr>
              <a:t>However, despite its economic importance, the sector faces numerous challenges, including high production costs, limited automation, and inefficient environmental control within poultry houses. Recognizing these challenges, our research endeavors to harness the power of IoT to transform poultry farming into a smarter, more efficient, and sustainable endeavor.</a:t>
            </a:r>
            <a:endParaRPr lang="en-US" sz="3600" b="0" i="0" dirty="0">
              <a:solidFill>
                <a:schemeClr val="bg1"/>
              </a:solidFill>
              <a:effectLst/>
              <a:latin typeface="Times New Roman" panose="02020603050405020304" pitchFamily="18" charset="0"/>
              <a:cs typeface="Times New Roman" panose="02020603050405020304" pitchFamily="18" charset="0"/>
            </a:endParaRPr>
          </a:p>
        </p:txBody>
      </p:sp>
      <p:cxnSp>
        <p:nvCxnSpPr>
          <p:cNvPr id="791" name="Google Shape;791;p43"/>
          <p:cNvCxnSpPr/>
          <p:nvPr/>
        </p:nvCxnSpPr>
        <p:spPr>
          <a:xfrm>
            <a:off x="6609369" y="1536099"/>
            <a:ext cx="6016677" cy="0"/>
          </a:xfrm>
          <a:prstGeom prst="straightConnector1">
            <a:avLst/>
          </a:prstGeom>
          <a:ln>
            <a:headEnd type="none" w="sm" len="sm"/>
            <a:tailEnd type="none" w="sm" len="s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7"/>
                                        </p:tgtEl>
                                        <p:attrNameLst>
                                          <p:attrName>style.visibility</p:attrName>
                                        </p:attrNameLst>
                                      </p:cBhvr>
                                      <p:to>
                                        <p:strVal val="visible"/>
                                      </p:to>
                                    </p:set>
                                    <p:animEffect transition="in" filter="fade">
                                      <p:cBhvr>
                                        <p:cTn id="7" dur="500"/>
                                        <p:tgtEl>
                                          <p:spTgt spid="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p33"/>
          <p:cNvPicPr preferRelativeResize="0"/>
          <p:nvPr/>
        </p:nvPicPr>
        <p:blipFill rotWithShape="1">
          <a:blip r:embed="rId1"/>
          <a:srcRect t="7825" b="7824"/>
          <a:stretch>
            <a:fillRect/>
          </a:stretch>
        </p:blipFill>
        <p:spPr>
          <a:xfrm>
            <a:off x="13335" y="0"/>
            <a:ext cx="18288000" cy="10287000"/>
          </a:xfrm>
          <a:prstGeom prst="rect">
            <a:avLst/>
          </a:prstGeom>
          <a:noFill/>
          <a:ln>
            <a:noFill/>
          </a:ln>
        </p:spPr>
      </p:pic>
      <p:pic>
        <p:nvPicPr>
          <p:cNvPr id="507" name="Google Shape;507;p33"/>
          <p:cNvPicPr preferRelativeResize="0"/>
          <p:nvPr/>
        </p:nvPicPr>
        <p:blipFill rotWithShape="1">
          <a:blip r:embed="rId2"/>
          <a:srcRect/>
          <a:stretch>
            <a:fillRect/>
          </a:stretch>
        </p:blipFill>
        <p:spPr>
          <a:xfrm>
            <a:off x="15250886" y="4512039"/>
            <a:ext cx="3037114" cy="5774961"/>
          </a:xfrm>
          <a:prstGeom prst="rect">
            <a:avLst/>
          </a:prstGeom>
          <a:noFill/>
          <a:ln>
            <a:noFill/>
          </a:ln>
        </p:spPr>
      </p:pic>
      <p:sp>
        <p:nvSpPr>
          <p:cNvPr id="523" name="Google Shape;523;p33"/>
          <p:cNvSpPr txBox="1"/>
          <p:nvPr/>
        </p:nvSpPr>
        <p:spPr>
          <a:xfrm>
            <a:off x="4945029" y="405506"/>
            <a:ext cx="8397941" cy="1477328"/>
          </a:xfrm>
          <a:prstGeom prst="rect">
            <a:avLst/>
          </a:prstGeom>
          <a:noFill/>
          <a:ln>
            <a:noFill/>
          </a:ln>
          <a:effectLst>
            <a:outerShdw blurRad="828675" dist="19050" dir="1080000" algn="bl" rotWithShape="0">
              <a:srgbClr val="6CE5E8">
                <a:alpha val="95000"/>
              </a:srgbClr>
            </a:outerShdw>
          </a:effectLst>
        </p:spPr>
        <p:txBody>
          <a:bodyPr spcFirstLastPara="1" wrap="square" lIns="0" tIns="0" rIns="0" bIns="0" anchor="t" anchorCtr="0">
            <a:spAutoFit/>
          </a:bodyPr>
          <a:lstStyle/>
          <a:p>
            <a:pPr lvl="0" algn="ctr"/>
            <a:r>
              <a:rPr lang="en-US" sz="9600" dirty="0">
                <a:solidFill>
                  <a:schemeClr val="lt1"/>
                </a:solidFill>
                <a:latin typeface="Teko Medium" panose="02000000000000000000"/>
                <a:ea typeface="Teko Medium" panose="02000000000000000000"/>
                <a:cs typeface="Teko Medium" panose="02000000000000000000"/>
                <a:sym typeface="Teko Medium" panose="02000000000000000000"/>
              </a:rPr>
              <a:t>Literature Review</a:t>
            </a:r>
            <a:endParaRPr sz="1100" dirty="0"/>
          </a:p>
        </p:txBody>
      </p:sp>
      <p:pic>
        <p:nvPicPr>
          <p:cNvPr id="5" name="Picture 4"/>
          <p:cNvPicPr>
            <a:picLocks noChangeAspect="1"/>
          </p:cNvPicPr>
          <p:nvPr/>
        </p:nvPicPr>
        <p:blipFill>
          <a:blip r:embed="rId3"/>
          <a:stretch>
            <a:fillRect/>
          </a:stretch>
        </p:blipFill>
        <p:spPr>
          <a:xfrm>
            <a:off x="796290" y="2089785"/>
            <a:ext cx="16610330" cy="74904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3"/>
                                        </p:tgtEl>
                                        <p:attrNameLst>
                                          <p:attrName>style.visibility</p:attrName>
                                        </p:attrNameLst>
                                      </p:cBhvr>
                                      <p:to>
                                        <p:strVal val="visible"/>
                                      </p:to>
                                    </p:set>
                                    <p:animEffect transition="in" filter="fade">
                                      <p:cBhvr>
                                        <p:cTn id="7" dur="500"/>
                                        <p:tgtEl>
                                          <p:spTgt spid="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pic>
        <p:nvPicPr>
          <p:cNvPr id="770" name="Google Shape;770;p42"/>
          <p:cNvPicPr preferRelativeResize="0"/>
          <p:nvPr/>
        </p:nvPicPr>
        <p:blipFill rotWithShape="1">
          <a:blip r:embed="rId1"/>
          <a:srcRect t="7825" b="7824"/>
          <a:stretch>
            <a:fillRect/>
          </a:stretch>
        </p:blipFill>
        <p:spPr>
          <a:xfrm>
            <a:off x="0" y="0"/>
            <a:ext cx="18288000" cy="10287000"/>
          </a:xfrm>
          <a:prstGeom prst="rect">
            <a:avLst/>
          </a:prstGeom>
          <a:noFill/>
          <a:ln>
            <a:noFill/>
          </a:ln>
        </p:spPr>
      </p:pic>
      <p:sp>
        <p:nvSpPr>
          <p:cNvPr id="771" name="Google Shape;771;p42"/>
          <p:cNvSpPr txBox="1"/>
          <p:nvPr/>
        </p:nvSpPr>
        <p:spPr>
          <a:xfrm>
            <a:off x="5576400" y="-101264"/>
            <a:ext cx="7135200" cy="2215991"/>
          </a:xfrm>
          <a:prstGeom prst="rect">
            <a:avLst/>
          </a:prstGeom>
          <a:noFill/>
          <a:ln>
            <a:noFill/>
          </a:ln>
          <a:effectLst>
            <a:outerShdw blurRad="828675" dist="19050" dir="1020000" algn="bl" rotWithShape="0">
              <a:srgbClr val="6CE5E8">
                <a:alpha val="94000"/>
              </a:srgbClr>
            </a:outerShdw>
          </a:effectLst>
        </p:spPr>
        <p:txBody>
          <a:bodyPr spcFirstLastPara="1" wrap="square" lIns="0" tIns="0" rIns="0" bIns="0" anchor="t" anchorCtr="0">
            <a:spAutoFit/>
          </a:bodyPr>
          <a:lstStyle/>
          <a:p>
            <a:pPr lvl="0" algn="ctr">
              <a:lnSpc>
                <a:spcPct val="120000"/>
              </a:lnSpc>
            </a:pPr>
            <a:r>
              <a:rPr lang="en-US" sz="12000" dirty="0">
                <a:solidFill>
                  <a:schemeClr val="lt1"/>
                </a:solidFill>
                <a:latin typeface="Teko Medium" panose="02000000000000000000"/>
                <a:ea typeface="Teko Medium" panose="02000000000000000000"/>
                <a:cs typeface="Teko Medium" panose="02000000000000000000"/>
                <a:sym typeface="Teko Medium" panose="02000000000000000000"/>
              </a:rPr>
              <a:t>Patent Search</a:t>
            </a:r>
            <a:endParaRPr dirty="0"/>
          </a:p>
        </p:txBody>
      </p:sp>
      <p:graphicFrame>
        <p:nvGraphicFramePr>
          <p:cNvPr id="4" name="Table 3"/>
          <p:cNvGraphicFramePr>
            <a:graphicFrameLocks noGrp="1"/>
          </p:cNvGraphicFramePr>
          <p:nvPr/>
        </p:nvGraphicFramePr>
        <p:xfrm>
          <a:off x="0" y="1980888"/>
          <a:ext cx="18288000" cy="8287994"/>
        </p:xfrm>
        <a:graphic>
          <a:graphicData uri="http://schemas.openxmlformats.org/drawingml/2006/table">
            <a:tbl>
              <a:tblPr>
                <a:tableStyleId>{284E427A-3D55-4303-BF80-6455036E1DE7}</a:tableStyleId>
              </a:tblPr>
              <a:tblGrid>
                <a:gridCol w="3048000"/>
                <a:gridCol w="3048000"/>
                <a:gridCol w="3048000"/>
                <a:gridCol w="3048000"/>
                <a:gridCol w="3048000"/>
                <a:gridCol w="3048000"/>
              </a:tblGrid>
              <a:tr h="716046">
                <a:tc>
                  <a:txBody>
                    <a:bodyPr/>
                    <a:lstStyle/>
                    <a:p>
                      <a:pPr algn="ctr" fontAlgn="b"/>
                      <a:r>
                        <a:rPr lang="en-IN" sz="2800" b="1">
                          <a:effectLst/>
                          <a:latin typeface="Times New Roman" panose="02020603050405020304" pitchFamily="18" charset="0"/>
                          <a:cs typeface="Times New Roman" panose="02020603050405020304" pitchFamily="18" charset="0"/>
                        </a:rPr>
                        <a:t>S.NO</a:t>
                      </a:r>
                      <a:endParaRPr lang="en-IN" sz="2800" b="1">
                        <a:effectLst/>
                        <a:latin typeface="Times New Roman" panose="02020603050405020304" pitchFamily="18" charset="0"/>
                        <a:cs typeface="Times New Roman" panose="02020603050405020304" pitchFamily="18" charset="0"/>
                      </a:endParaRPr>
                    </a:p>
                  </a:txBody>
                  <a:tcPr marL="30789" marR="30789" marT="15394" marB="1539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1">
                          <a:effectLst/>
                          <a:latin typeface="Times New Roman" panose="02020603050405020304" pitchFamily="18" charset="0"/>
                          <a:cs typeface="Times New Roman" panose="02020603050405020304" pitchFamily="18" charset="0"/>
                        </a:rPr>
                        <a:t>Title</a:t>
                      </a:r>
                      <a:endParaRPr lang="en-IN" sz="2800" b="1">
                        <a:effectLst/>
                        <a:latin typeface="Times New Roman" panose="02020603050405020304" pitchFamily="18" charset="0"/>
                        <a:cs typeface="Times New Roman" panose="02020603050405020304" pitchFamily="18" charset="0"/>
                      </a:endParaRPr>
                    </a:p>
                  </a:txBody>
                  <a:tcPr marL="30789" marR="30789" marT="15394" marB="1539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800" b="1">
                          <a:effectLst/>
                          <a:latin typeface="Times New Roman" panose="02020603050405020304" pitchFamily="18" charset="0"/>
                          <a:cs typeface="Times New Roman" panose="02020603050405020304" pitchFamily="18" charset="0"/>
                        </a:rPr>
                        <a:t>Research Paper/SCI /C/B/D</a:t>
                      </a:r>
                      <a:endParaRPr lang="en-US" sz="2800" b="1">
                        <a:effectLst/>
                        <a:latin typeface="Times New Roman" panose="02020603050405020304" pitchFamily="18" charset="0"/>
                        <a:cs typeface="Times New Roman" panose="02020603050405020304" pitchFamily="18" charset="0"/>
                      </a:endParaRPr>
                    </a:p>
                  </a:txBody>
                  <a:tcPr marL="30789" marR="30789" marT="15394" marB="1539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1">
                          <a:effectLst/>
                          <a:latin typeface="Times New Roman" panose="02020603050405020304" pitchFamily="18" charset="0"/>
                          <a:cs typeface="Times New Roman" panose="02020603050405020304" pitchFamily="18" charset="0"/>
                        </a:rPr>
                        <a:t>Year</a:t>
                      </a:r>
                      <a:endParaRPr lang="en-IN" sz="2800" b="1">
                        <a:effectLst/>
                        <a:latin typeface="Times New Roman" panose="02020603050405020304" pitchFamily="18" charset="0"/>
                        <a:cs typeface="Times New Roman" panose="02020603050405020304" pitchFamily="18" charset="0"/>
                      </a:endParaRPr>
                    </a:p>
                  </a:txBody>
                  <a:tcPr marL="30789" marR="30789" marT="15394" marB="1539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1">
                          <a:effectLst/>
                          <a:latin typeface="Times New Roman" panose="02020603050405020304" pitchFamily="18" charset="0"/>
                          <a:cs typeface="Times New Roman" panose="02020603050405020304" pitchFamily="18" charset="0"/>
                        </a:rPr>
                        <a:t>Challenges</a:t>
                      </a:r>
                      <a:endParaRPr lang="en-IN" sz="2800" b="1">
                        <a:effectLst/>
                        <a:latin typeface="Times New Roman" panose="02020603050405020304" pitchFamily="18" charset="0"/>
                        <a:cs typeface="Times New Roman" panose="02020603050405020304" pitchFamily="18" charset="0"/>
                      </a:endParaRPr>
                    </a:p>
                  </a:txBody>
                  <a:tcPr marL="30789" marR="30789" marT="15394" marB="1539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800" b="1" dirty="0">
                          <a:effectLst/>
                          <a:latin typeface="Times New Roman" panose="02020603050405020304" pitchFamily="18" charset="0"/>
                          <a:cs typeface="Times New Roman" panose="02020603050405020304" pitchFamily="18" charset="0"/>
                        </a:rPr>
                        <a:t>Objectives</a:t>
                      </a:r>
                      <a:endParaRPr lang="en-IN" sz="2800" b="1" dirty="0">
                        <a:effectLst/>
                        <a:latin typeface="Times New Roman" panose="02020603050405020304" pitchFamily="18" charset="0"/>
                        <a:cs typeface="Times New Roman" panose="02020603050405020304" pitchFamily="18" charset="0"/>
                      </a:endParaRPr>
                    </a:p>
                  </a:txBody>
                  <a:tcPr marL="30789" marR="30789" marT="15394" marB="1539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6856">
                <a:tc>
                  <a:txBody>
                    <a:bodyPr/>
                    <a:lstStyle/>
                    <a:p>
                      <a:pPr algn="ctr" fontAlgn="base"/>
                      <a:r>
                        <a:rPr lang="en-IN" sz="2400">
                          <a:effectLst/>
                          <a:latin typeface="Times New Roman" panose="02020603050405020304" pitchFamily="18" charset="0"/>
                          <a:cs typeface="Times New Roman" panose="02020603050405020304" pitchFamily="18" charset="0"/>
                        </a:rPr>
                        <a:t>1</a:t>
                      </a:r>
                      <a:endParaRPr lang="en-IN" sz="240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2400">
                          <a:effectLst/>
                          <a:latin typeface="Times New Roman" panose="02020603050405020304" pitchFamily="18" charset="0"/>
                          <a:cs typeface="Times New Roman" panose="02020603050405020304" pitchFamily="18" charset="0"/>
                        </a:rPr>
                        <a:t>Smart Poultry Farming Using Internet of Things (IoT)</a:t>
                      </a:r>
                      <a:endParaRPr lang="en-US" sz="240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2400">
                          <a:effectLst/>
                          <a:latin typeface="Times New Roman" panose="02020603050405020304" pitchFamily="18" charset="0"/>
                          <a:cs typeface="Times New Roman" panose="02020603050405020304" pitchFamily="18" charset="0"/>
                        </a:rPr>
                        <a:t>C</a:t>
                      </a:r>
                      <a:endParaRPr lang="en-IN" sz="240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2400">
                          <a:effectLst/>
                          <a:latin typeface="Times New Roman" panose="02020603050405020304" pitchFamily="18" charset="0"/>
                          <a:cs typeface="Times New Roman" panose="02020603050405020304" pitchFamily="18" charset="0"/>
                        </a:rPr>
                        <a:t>2023</a:t>
                      </a:r>
                      <a:endParaRPr lang="en-IN" sz="240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2400">
                          <a:effectLst/>
                          <a:latin typeface="Times New Roman" panose="02020603050405020304" pitchFamily="18" charset="0"/>
                          <a:cs typeface="Times New Roman" panose="02020603050405020304" pitchFamily="18" charset="0"/>
                        </a:rPr>
                        <a:t>High production costs, lack of automation</a:t>
                      </a:r>
                      <a:endParaRPr lang="en-US" sz="240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2400">
                          <a:effectLst/>
                          <a:latin typeface="Times New Roman" panose="02020603050405020304" pitchFamily="18" charset="0"/>
                          <a:cs typeface="Times New Roman" panose="02020603050405020304" pitchFamily="18" charset="0"/>
                        </a:rPr>
                        <a:t>To automate environmental control in poultry farming</a:t>
                      </a:r>
                      <a:endParaRPr lang="en-US" sz="240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97666">
                <a:tc>
                  <a:txBody>
                    <a:bodyPr/>
                    <a:lstStyle/>
                    <a:p>
                      <a:pPr algn="ctr" fontAlgn="base"/>
                      <a:r>
                        <a:rPr lang="en-IN" sz="2400">
                          <a:effectLst/>
                          <a:latin typeface="Times New Roman" panose="02020603050405020304" pitchFamily="18" charset="0"/>
                          <a:cs typeface="Times New Roman" panose="02020603050405020304" pitchFamily="18" charset="0"/>
                        </a:rPr>
                        <a:t>2</a:t>
                      </a:r>
                      <a:endParaRPr lang="en-IN" sz="240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2400" dirty="0">
                          <a:effectLst/>
                          <a:latin typeface="Times New Roman" panose="02020603050405020304" pitchFamily="18" charset="0"/>
                          <a:cs typeface="Times New Roman" panose="02020603050405020304" pitchFamily="18" charset="0"/>
                        </a:rPr>
                        <a:t>IoT-Based Smart Control System for Poultry Farming</a:t>
                      </a:r>
                      <a:endParaRPr lang="en-US" sz="2400" dirty="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2400">
                          <a:effectLst/>
                          <a:latin typeface="Times New Roman" panose="02020603050405020304" pitchFamily="18" charset="0"/>
                          <a:cs typeface="Times New Roman" panose="02020603050405020304" pitchFamily="18" charset="0"/>
                        </a:rPr>
                        <a:t>SCI</a:t>
                      </a:r>
                      <a:endParaRPr lang="en-IN" sz="240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2400">
                          <a:effectLst/>
                          <a:latin typeface="Times New Roman" panose="02020603050405020304" pitchFamily="18" charset="0"/>
                          <a:cs typeface="Times New Roman" panose="02020603050405020304" pitchFamily="18" charset="0"/>
                        </a:rPr>
                        <a:t>TBD</a:t>
                      </a:r>
                      <a:endParaRPr lang="en-IN" sz="240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2400" dirty="0">
                          <a:effectLst/>
                          <a:latin typeface="Times New Roman" panose="02020603050405020304" pitchFamily="18" charset="0"/>
                          <a:cs typeface="Times New Roman" panose="02020603050405020304" pitchFamily="18" charset="0"/>
                        </a:rPr>
                        <a:t>Climate constraints, manual monitoring</a:t>
                      </a:r>
                      <a:endParaRPr lang="en-IN" sz="2400" dirty="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2400">
                          <a:effectLst/>
                          <a:latin typeface="Times New Roman" panose="02020603050405020304" pitchFamily="18" charset="0"/>
                          <a:cs typeface="Times New Roman" panose="02020603050405020304" pitchFamily="18" charset="0"/>
                        </a:rPr>
                        <a:t>To monitor and control environmental parameters in real-time</a:t>
                      </a:r>
                      <a:endParaRPr lang="en-US" sz="240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6856">
                <a:tc>
                  <a:txBody>
                    <a:bodyPr/>
                    <a:lstStyle/>
                    <a:p>
                      <a:pPr algn="ctr" fontAlgn="base"/>
                      <a:r>
                        <a:rPr lang="en-IN" sz="2400">
                          <a:effectLst/>
                          <a:latin typeface="Times New Roman" panose="02020603050405020304" pitchFamily="18" charset="0"/>
                          <a:cs typeface="Times New Roman" panose="02020603050405020304" pitchFamily="18" charset="0"/>
                        </a:rPr>
                        <a:t>3</a:t>
                      </a:r>
                      <a:endParaRPr lang="en-IN" sz="240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2400" dirty="0">
                          <a:effectLst/>
                          <a:latin typeface="Times New Roman" panose="02020603050405020304" pitchFamily="18" charset="0"/>
                          <a:cs typeface="Times New Roman" panose="02020603050405020304" pitchFamily="18" charset="0"/>
                        </a:rPr>
                        <a:t>Smart Farm Monitoring Using Wireless Sensor Network</a:t>
                      </a:r>
                      <a:endParaRPr lang="en-US" sz="2400" dirty="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2400" dirty="0">
                          <a:effectLst/>
                          <a:latin typeface="Times New Roman" panose="02020603050405020304" pitchFamily="18" charset="0"/>
                          <a:cs typeface="Times New Roman" panose="02020603050405020304" pitchFamily="18" charset="0"/>
                        </a:rPr>
                        <a:t>B</a:t>
                      </a:r>
                      <a:endParaRPr lang="en-IN" sz="2400" dirty="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2400" dirty="0">
                          <a:effectLst/>
                          <a:latin typeface="Times New Roman" panose="02020603050405020304" pitchFamily="18" charset="0"/>
                          <a:cs typeface="Times New Roman" panose="02020603050405020304" pitchFamily="18" charset="0"/>
                        </a:rPr>
                        <a:t>2016</a:t>
                      </a:r>
                      <a:endParaRPr lang="en-IN" sz="2400" dirty="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2400" dirty="0">
                          <a:effectLst/>
                          <a:latin typeface="Times New Roman" panose="02020603050405020304" pitchFamily="18" charset="0"/>
                          <a:cs typeface="Times New Roman" panose="02020603050405020304" pitchFamily="18" charset="0"/>
                        </a:rPr>
                        <a:t>Limited connectivity, data analysis challenges</a:t>
                      </a:r>
                      <a:endParaRPr lang="en-US" sz="2400" dirty="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2400">
                          <a:effectLst/>
                          <a:latin typeface="Times New Roman" panose="02020603050405020304" pitchFamily="18" charset="0"/>
                          <a:cs typeface="Times New Roman" panose="02020603050405020304" pitchFamily="18" charset="0"/>
                        </a:rPr>
                        <a:t>To monitor poultry farms using wireless sensor networks</a:t>
                      </a:r>
                      <a:endParaRPr lang="en-US" sz="240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6856">
                <a:tc>
                  <a:txBody>
                    <a:bodyPr/>
                    <a:lstStyle/>
                    <a:p>
                      <a:pPr algn="ctr" fontAlgn="base"/>
                      <a:r>
                        <a:rPr lang="en-IN" sz="2400">
                          <a:effectLst/>
                          <a:latin typeface="Times New Roman" panose="02020603050405020304" pitchFamily="18" charset="0"/>
                          <a:cs typeface="Times New Roman" panose="02020603050405020304" pitchFamily="18" charset="0"/>
                        </a:rPr>
                        <a:t>4</a:t>
                      </a:r>
                      <a:endParaRPr lang="en-IN" sz="240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2400">
                          <a:effectLst/>
                          <a:latin typeface="Times New Roman" panose="02020603050405020304" pitchFamily="18" charset="0"/>
                          <a:cs typeface="Times New Roman" panose="02020603050405020304" pitchFamily="18" charset="0"/>
                        </a:rPr>
                        <a:t>PLC-Based Poultry Automation System</a:t>
                      </a:r>
                      <a:endParaRPr lang="en-IN" sz="240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2400">
                          <a:effectLst/>
                          <a:latin typeface="Times New Roman" panose="02020603050405020304" pitchFamily="18" charset="0"/>
                          <a:cs typeface="Times New Roman" panose="02020603050405020304" pitchFamily="18" charset="0"/>
                        </a:rPr>
                        <a:t>D</a:t>
                      </a:r>
                      <a:endParaRPr lang="en-IN" sz="240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2400">
                          <a:effectLst/>
                          <a:latin typeface="Times New Roman" panose="02020603050405020304" pitchFamily="18" charset="0"/>
                          <a:cs typeface="Times New Roman" panose="02020603050405020304" pitchFamily="18" charset="0"/>
                        </a:rPr>
                        <a:t>2014</a:t>
                      </a:r>
                      <a:endParaRPr lang="en-IN" sz="240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2400">
                          <a:effectLst/>
                          <a:latin typeface="Times New Roman" panose="02020603050405020304" pitchFamily="18" charset="0"/>
                          <a:cs typeface="Times New Roman" panose="02020603050405020304" pitchFamily="18" charset="0"/>
                        </a:rPr>
                        <a:t>Automation complexity, system integration issues</a:t>
                      </a:r>
                      <a:endParaRPr lang="en-US" sz="240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2400">
                          <a:effectLst/>
                          <a:latin typeface="Times New Roman" panose="02020603050405020304" pitchFamily="18" charset="0"/>
                          <a:cs typeface="Times New Roman" panose="02020603050405020304" pitchFamily="18" charset="0"/>
                        </a:rPr>
                        <a:t>To automate various poultry farming processes</a:t>
                      </a:r>
                      <a:endParaRPr lang="en-US" sz="240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97666">
                <a:tc>
                  <a:txBody>
                    <a:bodyPr/>
                    <a:lstStyle/>
                    <a:p>
                      <a:pPr algn="ctr" fontAlgn="base"/>
                      <a:r>
                        <a:rPr lang="en-IN" sz="2400">
                          <a:effectLst/>
                          <a:latin typeface="Times New Roman" panose="02020603050405020304" pitchFamily="18" charset="0"/>
                          <a:cs typeface="Times New Roman" panose="02020603050405020304" pitchFamily="18" charset="0"/>
                        </a:rPr>
                        <a:t>5</a:t>
                      </a:r>
                      <a:endParaRPr lang="en-IN" sz="240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2400" dirty="0">
                          <a:effectLst/>
                          <a:latin typeface="Times New Roman" panose="02020603050405020304" pitchFamily="18" charset="0"/>
                          <a:cs typeface="Times New Roman" panose="02020603050405020304" pitchFamily="18" charset="0"/>
                        </a:rPr>
                        <a:t>Internet-Based Smart Poultry Farm</a:t>
                      </a:r>
                      <a:endParaRPr lang="en-IN" sz="2400" dirty="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2400" dirty="0">
                          <a:effectLst/>
                          <a:latin typeface="Times New Roman" panose="02020603050405020304" pitchFamily="18" charset="0"/>
                          <a:cs typeface="Times New Roman" panose="02020603050405020304" pitchFamily="18" charset="0"/>
                        </a:rPr>
                        <a:t>C</a:t>
                      </a:r>
                      <a:endParaRPr lang="en-IN" sz="2400" dirty="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2400">
                          <a:effectLst/>
                          <a:latin typeface="Times New Roman" panose="02020603050405020304" pitchFamily="18" charset="0"/>
                          <a:cs typeface="Times New Roman" panose="02020603050405020304" pitchFamily="18" charset="0"/>
                        </a:rPr>
                        <a:t>2015</a:t>
                      </a:r>
                      <a:endParaRPr lang="en-IN" sz="240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2400">
                          <a:effectLst/>
                          <a:latin typeface="Times New Roman" panose="02020603050405020304" pitchFamily="18" charset="0"/>
                          <a:cs typeface="Times New Roman" panose="02020603050405020304" pitchFamily="18" charset="0"/>
                        </a:rPr>
                        <a:t>Connectivity issues, data security concerns</a:t>
                      </a:r>
                      <a:endParaRPr lang="en-US" sz="240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2400">
                          <a:effectLst/>
                          <a:latin typeface="Times New Roman" panose="02020603050405020304" pitchFamily="18" charset="0"/>
                          <a:cs typeface="Times New Roman" panose="02020603050405020304" pitchFamily="18" charset="0"/>
                        </a:rPr>
                        <a:t>To enable remote monitoring and management of poultry farms</a:t>
                      </a:r>
                      <a:endParaRPr lang="en-US" sz="240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56856">
                <a:tc>
                  <a:txBody>
                    <a:bodyPr/>
                    <a:lstStyle/>
                    <a:p>
                      <a:pPr algn="ctr" fontAlgn="base"/>
                      <a:r>
                        <a:rPr lang="en-IN" sz="2400">
                          <a:effectLst/>
                          <a:latin typeface="Times New Roman" panose="02020603050405020304" pitchFamily="18" charset="0"/>
                          <a:cs typeface="Times New Roman" panose="02020603050405020304" pitchFamily="18" charset="0"/>
                        </a:rPr>
                        <a:t>6</a:t>
                      </a:r>
                      <a:endParaRPr lang="en-IN" sz="240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2400">
                          <a:effectLst/>
                          <a:latin typeface="Times New Roman" panose="02020603050405020304" pitchFamily="18" charset="0"/>
                          <a:cs typeface="Times New Roman" panose="02020603050405020304" pitchFamily="18" charset="0"/>
                        </a:rPr>
                        <a:t>Integrated Solution Using WSN and GPRS Network</a:t>
                      </a:r>
                      <a:endParaRPr lang="en-US" sz="240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2400">
                          <a:effectLst/>
                          <a:latin typeface="Times New Roman" panose="02020603050405020304" pitchFamily="18" charset="0"/>
                          <a:cs typeface="Times New Roman" panose="02020603050405020304" pitchFamily="18" charset="0"/>
                        </a:rPr>
                        <a:t>D</a:t>
                      </a:r>
                      <a:endParaRPr lang="en-IN" sz="240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2400">
                          <a:effectLst/>
                          <a:latin typeface="Times New Roman" panose="02020603050405020304" pitchFamily="18" charset="0"/>
                          <a:cs typeface="Times New Roman" panose="02020603050405020304" pitchFamily="18" charset="0"/>
                        </a:rPr>
                        <a:t>2016</a:t>
                      </a:r>
                      <a:endParaRPr lang="en-IN" sz="240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2400">
                          <a:effectLst/>
                          <a:latin typeface="Times New Roman" panose="02020603050405020304" pitchFamily="18" charset="0"/>
                          <a:cs typeface="Times New Roman" panose="02020603050405020304" pitchFamily="18" charset="0"/>
                        </a:rPr>
                        <a:t>Network reliability, sensor calibration</a:t>
                      </a:r>
                      <a:endParaRPr lang="en-IN" sz="240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2400" dirty="0">
                          <a:effectLst/>
                          <a:latin typeface="Times New Roman" panose="02020603050405020304" pitchFamily="18" charset="0"/>
                          <a:cs typeface="Times New Roman" panose="02020603050405020304" pitchFamily="18" charset="0"/>
                        </a:rPr>
                        <a:t>To develop an integrated solution for poultry farm monitoring</a:t>
                      </a:r>
                      <a:endParaRPr lang="en-US" sz="2400" dirty="0">
                        <a:effectLst/>
                        <a:latin typeface="Times New Roman" panose="02020603050405020304" pitchFamily="18" charset="0"/>
                        <a:cs typeface="Times New Roman" panose="02020603050405020304" pitchFamily="18" charset="0"/>
                      </a:endParaRPr>
                    </a:p>
                  </a:txBody>
                  <a:tcPr marL="30789" marR="30789" marT="15394" marB="153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1"/>
                                        </p:tgtEl>
                                        <p:attrNameLst>
                                          <p:attrName>style.visibility</p:attrName>
                                        </p:attrNameLst>
                                      </p:cBhvr>
                                      <p:to>
                                        <p:strVal val="visible"/>
                                      </p:to>
                                    </p:set>
                                    <p:animEffect transition="in" filter="fade">
                                      <p:cBhvr>
                                        <p:cTn id="7" dur="500"/>
                                        <p:tgtEl>
                                          <p:spTgt spid="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pic>
        <p:nvPicPr>
          <p:cNvPr id="2" name="Google Shape;683;p40"/>
          <p:cNvPicPr preferRelativeResize="0"/>
          <p:nvPr/>
        </p:nvPicPr>
        <p:blipFill rotWithShape="1">
          <a:blip r:embed="rId1"/>
          <a:srcRect t="7825" b="7824"/>
          <a:stretch>
            <a:fillRect/>
          </a:stretch>
        </p:blipFill>
        <p:spPr>
          <a:xfrm>
            <a:off x="0" y="-118781"/>
            <a:ext cx="18288000" cy="10287000"/>
          </a:xfrm>
          <a:prstGeom prst="rect">
            <a:avLst/>
          </a:prstGeom>
          <a:noFill/>
          <a:ln>
            <a:noFill/>
          </a:ln>
        </p:spPr>
      </p:pic>
      <p:sp>
        <p:nvSpPr>
          <p:cNvPr id="7" name="Rectangle 6"/>
          <p:cNvSpPr/>
          <p:nvPr/>
        </p:nvSpPr>
        <p:spPr>
          <a:xfrm>
            <a:off x="0" y="-118781"/>
            <a:ext cx="18288000" cy="2123658"/>
          </a:xfrm>
          <a:prstGeom prst="rect">
            <a:avLst/>
          </a:prstGeom>
        </p:spPr>
        <p:style>
          <a:lnRef idx="2">
            <a:schemeClr val="accent6"/>
          </a:lnRef>
          <a:fillRef idx="1">
            <a:schemeClr val="lt1"/>
          </a:fillRef>
          <a:effectRef idx="0">
            <a:schemeClr val="accent6"/>
          </a:effectRef>
          <a:fontRef idx="minor">
            <a:schemeClr val="dk1"/>
          </a:fontRef>
        </p:style>
        <p:txBody>
          <a:bodyPr wrap="square" lIns="91440" tIns="45720" rIns="91440" bIns="45720">
            <a:spAutoFit/>
          </a:bodyPr>
          <a:lstStyle/>
          <a:p>
            <a:pPr algn="ctr"/>
            <a:r>
              <a:rPr lang="en-US" sz="4400" b="0" i="0" dirty="0">
                <a:solidFill>
                  <a:srgbClr val="0D0D0D"/>
                </a:solidFill>
                <a:effectLst/>
                <a:latin typeface="Times New Roman" panose="02020603050405020304" pitchFamily="18" charset="0"/>
                <a:cs typeface="Times New Roman" panose="02020603050405020304" pitchFamily="18" charset="0"/>
              </a:rPr>
              <a:t>(Note: "SCI" denotes papers indexed in scientific citation databases, "C" denotes conference papers, "B" denotes journal papers, and "D" denotes papers from other sources.)</a:t>
            </a:r>
            <a:endParaRPr lang="en-US" sz="36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2"/>
          <a:stretch>
            <a:fillRect/>
          </a:stretch>
        </p:blipFill>
        <p:spPr>
          <a:xfrm>
            <a:off x="0" y="2912608"/>
            <a:ext cx="18287999" cy="7255611"/>
          </a:xfrm>
          <a:prstGeom prst="rect">
            <a:avLst/>
          </a:prstGeom>
        </p:spPr>
      </p:pic>
      <p:sp>
        <p:nvSpPr>
          <p:cNvPr id="15" name="Rectangle 14"/>
          <p:cNvSpPr/>
          <p:nvPr/>
        </p:nvSpPr>
        <p:spPr>
          <a:xfrm>
            <a:off x="-1" y="1804612"/>
            <a:ext cx="18287999" cy="1107996"/>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lIns="91440" tIns="45720" rIns="91440" bIns="45720">
            <a:spAutoFit/>
          </a:bodyPr>
          <a:lstStyle/>
          <a:p>
            <a:pPr algn="ctr"/>
            <a:r>
              <a:rPr lang="en-IN" sz="6600" u="sng" dirty="0"/>
              <a:t>Architecture of working model </a:t>
            </a:r>
            <a:r>
              <a:rPr lang="en-US" sz="5400" b="0" u="sng" cap="none" spc="0" dirty="0">
                <a:ln w="0"/>
                <a:solidFill>
                  <a:schemeClr val="tx1"/>
                </a:solidFill>
                <a:effectLst>
                  <a:outerShdw blurRad="38100" dist="19050" dir="2700000" algn="tl" rotWithShape="0">
                    <a:schemeClr val="dk1">
                      <a:alpha val="40000"/>
                    </a:schemeClr>
                  </a:outerShdw>
                </a:effectLst>
              </a:rPr>
              <a:t>text here</a:t>
            </a:r>
            <a:endParaRPr lang="en-US" sz="5400" b="0" u="sng"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pic>
        <p:nvPicPr>
          <p:cNvPr id="683" name="Google Shape;683;p40"/>
          <p:cNvPicPr preferRelativeResize="0"/>
          <p:nvPr/>
        </p:nvPicPr>
        <p:blipFill rotWithShape="1">
          <a:blip r:embed="rId1"/>
          <a:srcRect t="7825" b="7824"/>
          <a:stretch>
            <a:fillRect/>
          </a:stretch>
        </p:blipFill>
        <p:spPr>
          <a:xfrm>
            <a:off x="63400" y="0"/>
            <a:ext cx="18288000" cy="10287000"/>
          </a:xfrm>
          <a:prstGeom prst="rect">
            <a:avLst/>
          </a:prstGeom>
          <a:noFill/>
          <a:ln>
            <a:noFill/>
          </a:ln>
        </p:spPr>
      </p:pic>
      <p:sp>
        <p:nvSpPr>
          <p:cNvPr id="684" name="Google Shape;684;p40"/>
          <p:cNvSpPr txBox="1"/>
          <p:nvPr/>
        </p:nvSpPr>
        <p:spPr>
          <a:xfrm>
            <a:off x="6255585" y="759304"/>
            <a:ext cx="5683870" cy="1846659"/>
          </a:xfrm>
          <a:prstGeom prst="rect">
            <a:avLst/>
          </a:prstGeom>
          <a:noFill/>
          <a:ln>
            <a:noFill/>
          </a:ln>
          <a:effectLst>
            <a:outerShdw blurRad="828675" dist="19050" dir="540000" algn="bl" rotWithShape="0">
              <a:srgbClr val="6CE5E8">
                <a:alpha val="95000"/>
              </a:srgbClr>
            </a:outerShdw>
          </a:effectLst>
        </p:spPr>
        <p:txBody>
          <a:bodyPr spcFirstLastPara="1" wrap="square" lIns="0" tIns="0" rIns="0" bIns="0" anchor="t" anchorCtr="0">
            <a:spAutoFit/>
          </a:bodyPr>
          <a:lstStyle/>
          <a:p>
            <a:pPr lvl="0" algn="ctr">
              <a:lnSpc>
                <a:spcPct val="120000"/>
              </a:lnSpc>
            </a:pPr>
            <a:r>
              <a:rPr lang="en-US" sz="10000" dirty="0">
                <a:solidFill>
                  <a:schemeClr val="lt1"/>
                </a:solidFill>
                <a:latin typeface="Teko Medium" panose="02000000000000000000"/>
                <a:ea typeface="Teko Medium" panose="02000000000000000000"/>
                <a:cs typeface="Teko Medium" panose="02000000000000000000"/>
                <a:sym typeface="Teko Medium" panose="02000000000000000000"/>
              </a:rPr>
              <a:t>References</a:t>
            </a:r>
            <a:endParaRPr sz="1200" dirty="0"/>
          </a:p>
        </p:txBody>
      </p:sp>
      <p:grpSp>
        <p:nvGrpSpPr>
          <p:cNvPr id="725" name="Google Shape;725;p40"/>
          <p:cNvGrpSpPr/>
          <p:nvPr/>
        </p:nvGrpSpPr>
        <p:grpSpPr>
          <a:xfrm>
            <a:off x="4501720" y="1502679"/>
            <a:ext cx="395370" cy="397142"/>
            <a:chOff x="1813" y="0"/>
            <a:chExt cx="809173" cy="812800"/>
          </a:xfrm>
        </p:grpSpPr>
        <p:sp>
          <p:nvSpPr>
            <p:cNvPr id="726" name="Google Shape;726;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4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28" name="Google Shape;728;p40"/>
          <p:cNvGrpSpPr/>
          <p:nvPr/>
        </p:nvGrpSpPr>
        <p:grpSpPr>
          <a:xfrm>
            <a:off x="5910706" y="1528362"/>
            <a:ext cx="395370" cy="397142"/>
            <a:chOff x="1813" y="0"/>
            <a:chExt cx="809173" cy="812800"/>
          </a:xfrm>
        </p:grpSpPr>
        <p:sp>
          <p:nvSpPr>
            <p:cNvPr id="729" name="Google Shape;729;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4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31" name="Google Shape;731;p40"/>
          <p:cNvGrpSpPr/>
          <p:nvPr/>
        </p:nvGrpSpPr>
        <p:grpSpPr>
          <a:xfrm>
            <a:off x="5179441" y="1493371"/>
            <a:ext cx="395370" cy="397142"/>
            <a:chOff x="1813" y="0"/>
            <a:chExt cx="809173" cy="812800"/>
          </a:xfrm>
        </p:grpSpPr>
        <p:sp>
          <p:nvSpPr>
            <p:cNvPr id="732" name="Google Shape;732;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4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34" name="Google Shape;734;p40"/>
          <p:cNvGrpSpPr/>
          <p:nvPr/>
        </p:nvGrpSpPr>
        <p:grpSpPr>
          <a:xfrm>
            <a:off x="11695647" y="1546978"/>
            <a:ext cx="395370" cy="397142"/>
            <a:chOff x="1813" y="0"/>
            <a:chExt cx="809173" cy="812800"/>
          </a:xfrm>
        </p:grpSpPr>
        <p:sp>
          <p:nvSpPr>
            <p:cNvPr id="735" name="Google Shape;735;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4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37" name="Google Shape;737;p40"/>
          <p:cNvGrpSpPr/>
          <p:nvPr/>
        </p:nvGrpSpPr>
        <p:grpSpPr>
          <a:xfrm>
            <a:off x="12348681" y="1537670"/>
            <a:ext cx="395370" cy="397142"/>
            <a:chOff x="1813" y="0"/>
            <a:chExt cx="809173" cy="812800"/>
          </a:xfrm>
        </p:grpSpPr>
        <p:sp>
          <p:nvSpPr>
            <p:cNvPr id="738" name="Google Shape;738;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4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40" name="Google Shape;740;p40"/>
          <p:cNvGrpSpPr/>
          <p:nvPr/>
        </p:nvGrpSpPr>
        <p:grpSpPr>
          <a:xfrm>
            <a:off x="13134853" y="1565594"/>
            <a:ext cx="395370" cy="397142"/>
            <a:chOff x="1813" y="0"/>
            <a:chExt cx="809173" cy="812800"/>
          </a:xfrm>
        </p:grpSpPr>
        <p:sp>
          <p:nvSpPr>
            <p:cNvPr id="741" name="Google Shape;741;p4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4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3" name="TextBox 2"/>
          <p:cNvSpPr txBox="1"/>
          <p:nvPr/>
        </p:nvSpPr>
        <p:spPr>
          <a:xfrm>
            <a:off x="430004" y="2863095"/>
            <a:ext cx="17554791" cy="6432530"/>
          </a:xfrm>
          <a:prstGeom prst="rect">
            <a:avLst/>
          </a:prstGeom>
          <a:noFill/>
        </p:spPr>
        <p:txBody>
          <a:bodyPr wrap="square">
            <a:spAutoFit/>
          </a:bodyPr>
          <a:lstStyle/>
          <a:p>
            <a:pPr algn="l"/>
            <a:r>
              <a:rPr lang="en-IN" sz="4400" b="1" i="0" dirty="0">
                <a:solidFill>
                  <a:schemeClr val="bg1"/>
                </a:solidFill>
                <a:effectLst/>
                <a:highlight>
                  <a:srgbClr val="FF0000"/>
                </a:highlight>
                <a:latin typeface="Times New Roman" panose="02020603050405020304" pitchFamily="18" charset="0"/>
                <a:cs typeface="Times New Roman" panose="02020603050405020304" pitchFamily="18" charset="0"/>
              </a:rPr>
              <a:t>1.  </a:t>
            </a:r>
            <a:r>
              <a:rPr lang="en-IN" sz="3200" b="0" i="0" dirty="0">
                <a:solidFill>
                  <a:schemeClr val="bg1"/>
                </a:solidFill>
                <a:effectLst/>
                <a:latin typeface="Times New Roman" panose="02020603050405020304" pitchFamily="18" charset="0"/>
                <a:cs typeface="Times New Roman" panose="02020603050405020304" pitchFamily="18" charset="0"/>
              </a:rPr>
              <a:t>R.R </a:t>
            </a:r>
            <a:r>
              <a:rPr lang="en-IN" sz="3200" b="0" i="0" dirty="0" err="1">
                <a:solidFill>
                  <a:schemeClr val="bg1"/>
                </a:solidFill>
                <a:effectLst/>
                <a:latin typeface="Times New Roman" panose="02020603050405020304" pitchFamily="18" charset="0"/>
                <a:cs typeface="Times New Roman" panose="02020603050405020304" pitchFamily="18" charset="0"/>
              </a:rPr>
              <a:t>Dinrifo</a:t>
            </a:r>
            <a:r>
              <a:rPr lang="en-IN" sz="3200" b="0" i="0" dirty="0">
                <a:solidFill>
                  <a:schemeClr val="bg1"/>
                </a:solidFill>
                <a:effectLst/>
                <a:latin typeface="Times New Roman" panose="02020603050405020304" pitchFamily="18" charset="0"/>
                <a:cs typeface="Times New Roman" panose="02020603050405020304" pitchFamily="18" charset="0"/>
              </a:rPr>
              <a:t>, E.O </a:t>
            </a:r>
            <a:r>
              <a:rPr lang="en-IN" sz="3200" b="0" i="0" dirty="0" err="1">
                <a:solidFill>
                  <a:schemeClr val="bg1"/>
                </a:solidFill>
                <a:effectLst/>
                <a:latin typeface="Times New Roman" panose="02020603050405020304" pitchFamily="18" charset="0"/>
                <a:cs typeface="Times New Roman" panose="02020603050405020304" pitchFamily="18" charset="0"/>
              </a:rPr>
              <a:t>Abatan</a:t>
            </a:r>
            <a:r>
              <a:rPr lang="en-IN" sz="3200" b="0" i="0" dirty="0">
                <a:solidFill>
                  <a:schemeClr val="bg1"/>
                </a:solidFill>
                <a:effectLst/>
                <a:latin typeface="Times New Roman" panose="02020603050405020304" pitchFamily="18" charset="0"/>
                <a:cs typeface="Times New Roman" panose="02020603050405020304" pitchFamily="18" charset="0"/>
              </a:rPr>
              <a:t>. "Smart Poultry Farming Using IoT." </a:t>
            </a:r>
            <a:r>
              <a:rPr lang="en-IN" sz="3200" b="0" i="0" dirty="0" err="1">
                <a:solidFill>
                  <a:schemeClr val="bg1"/>
                </a:solidFill>
                <a:effectLst/>
                <a:latin typeface="Times New Roman" panose="02020603050405020304" pitchFamily="18" charset="0"/>
                <a:cs typeface="Times New Roman" panose="02020603050405020304" pitchFamily="18" charset="0"/>
              </a:rPr>
              <a:t>Laspotech</a:t>
            </a:r>
            <a:r>
              <a:rPr lang="en-IN" sz="3200" b="0" i="0" dirty="0">
                <a:solidFill>
                  <a:schemeClr val="bg1"/>
                </a:solidFill>
                <a:effectLst/>
                <a:latin typeface="Times New Roman" panose="02020603050405020304" pitchFamily="18" charset="0"/>
                <a:cs typeface="Times New Roman" panose="02020603050405020304" pitchFamily="18" charset="0"/>
              </a:rPr>
              <a:t> Journal of Scientific, Engineering and Technology Research. 2023.</a:t>
            </a:r>
            <a:endParaRPr lang="en-IN" sz="3200" b="0" i="0" dirty="0">
              <a:solidFill>
                <a:schemeClr val="bg1"/>
              </a:solidFill>
              <a:effectLst/>
              <a:latin typeface="Times New Roman" panose="02020603050405020304" pitchFamily="18" charset="0"/>
              <a:cs typeface="Times New Roman" panose="02020603050405020304" pitchFamily="18" charset="0"/>
            </a:endParaRPr>
          </a:p>
          <a:p>
            <a:pPr algn="l"/>
            <a:r>
              <a:rPr lang="en-IN" sz="4400" b="1" i="0" dirty="0">
                <a:solidFill>
                  <a:schemeClr val="bg1"/>
                </a:solidFill>
                <a:effectLst/>
                <a:highlight>
                  <a:srgbClr val="FF0000"/>
                </a:highlight>
                <a:latin typeface="Times New Roman" panose="02020603050405020304" pitchFamily="18" charset="0"/>
                <a:cs typeface="Times New Roman" panose="02020603050405020304" pitchFamily="18" charset="0"/>
              </a:rPr>
              <a:t>2. </a:t>
            </a:r>
            <a:r>
              <a:rPr lang="en-IN" sz="3200" b="0" i="0" dirty="0" err="1">
                <a:solidFill>
                  <a:schemeClr val="bg1"/>
                </a:solidFill>
                <a:effectLst/>
                <a:latin typeface="Times New Roman" panose="02020603050405020304" pitchFamily="18" charset="0"/>
                <a:cs typeface="Times New Roman" panose="02020603050405020304" pitchFamily="18" charset="0"/>
              </a:rPr>
              <a:t>Siwakorn</a:t>
            </a:r>
            <a:r>
              <a:rPr lang="en-IN" sz="3200" b="0" i="0" dirty="0">
                <a:solidFill>
                  <a:schemeClr val="bg1"/>
                </a:solidFill>
                <a:effectLst/>
                <a:latin typeface="Times New Roman" panose="02020603050405020304" pitchFamily="18" charset="0"/>
                <a:cs typeface="Times New Roman" panose="02020603050405020304" pitchFamily="18" charset="0"/>
              </a:rPr>
              <a:t> </a:t>
            </a:r>
            <a:r>
              <a:rPr lang="en-IN" sz="3200" b="0" i="0" dirty="0" err="1">
                <a:solidFill>
                  <a:schemeClr val="bg1"/>
                </a:solidFill>
                <a:effectLst/>
                <a:latin typeface="Times New Roman" panose="02020603050405020304" pitchFamily="18" charset="0"/>
                <a:cs typeface="Times New Roman" panose="02020603050405020304" pitchFamily="18" charset="0"/>
              </a:rPr>
              <a:t>Jindarat</a:t>
            </a:r>
            <a:r>
              <a:rPr lang="en-IN" sz="3200" b="0" i="0" dirty="0">
                <a:solidFill>
                  <a:schemeClr val="bg1"/>
                </a:solidFill>
                <a:effectLst/>
                <a:latin typeface="Times New Roman" panose="02020603050405020304" pitchFamily="18" charset="0"/>
                <a:cs typeface="Times New Roman" panose="02020603050405020304" pitchFamily="18" charset="0"/>
              </a:rPr>
              <a:t>, </a:t>
            </a:r>
            <a:r>
              <a:rPr lang="en-IN" sz="3200" b="0" i="0" dirty="0" err="1">
                <a:solidFill>
                  <a:schemeClr val="bg1"/>
                </a:solidFill>
                <a:effectLst/>
                <a:latin typeface="Times New Roman" panose="02020603050405020304" pitchFamily="18" charset="0"/>
                <a:cs typeface="Times New Roman" panose="02020603050405020304" pitchFamily="18" charset="0"/>
              </a:rPr>
              <a:t>Pongpisitt</a:t>
            </a:r>
            <a:r>
              <a:rPr lang="en-IN" sz="3200" b="0" i="0" dirty="0">
                <a:solidFill>
                  <a:schemeClr val="bg1"/>
                </a:solidFill>
                <a:effectLst/>
                <a:latin typeface="Times New Roman" panose="02020603050405020304" pitchFamily="18" charset="0"/>
                <a:cs typeface="Times New Roman" panose="02020603050405020304" pitchFamily="18" charset="0"/>
              </a:rPr>
              <a:t> </a:t>
            </a:r>
            <a:r>
              <a:rPr lang="en-IN" sz="3200" b="0" i="0" dirty="0" err="1">
                <a:solidFill>
                  <a:schemeClr val="bg1"/>
                </a:solidFill>
                <a:effectLst/>
                <a:latin typeface="Times New Roman" panose="02020603050405020304" pitchFamily="18" charset="0"/>
                <a:cs typeface="Times New Roman" panose="02020603050405020304" pitchFamily="18" charset="0"/>
              </a:rPr>
              <a:t>Wuttidittachotti</a:t>
            </a:r>
            <a:r>
              <a:rPr lang="en-IN" sz="3200" b="0" i="0" dirty="0">
                <a:solidFill>
                  <a:schemeClr val="bg1"/>
                </a:solidFill>
                <a:effectLst/>
                <a:latin typeface="Times New Roman" panose="02020603050405020304" pitchFamily="18" charset="0"/>
                <a:cs typeface="Times New Roman" panose="02020603050405020304" pitchFamily="18" charset="0"/>
              </a:rPr>
              <a:t>. "Smart Farm Monitoring Using Wireless Sensor Network." IEEE International Conference on Computer, Communication, and Control Technology. 2015.</a:t>
            </a:r>
            <a:endParaRPr lang="en-IN" sz="3200" b="0" i="0" dirty="0">
              <a:solidFill>
                <a:schemeClr val="bg1"/>
              </a:solidFill>
              <a:effectLst/>
              <a:latin typeface="Times New Roman" panose="02020603050405020304" pitchFamily="18" charset="0"/>
              <a:cs typeface="Times New Roman" panose="02020603050405020304" pitchFamily="18" charset="0"/>
            </a:endParaRPr>
          </a:p>
          <a:p>
            <a:pPr algn="l"/>
            <a:r>
              <a:rPr lang="en-IN" sz="4400" b="1" i="0" dirty="0">
                <a:solidFill>
                  <a:schemeClr val="bg1"/>
                </a:solidFill>
                <a:effectLst/>
                <a:highlight>
                  <a:srgbClr val="FF0000"/>
                </a:highlight>
                <a:latin typeface="Times New Roman" panose="02020603050405020304" pitchFamily="18" charset="0"/>
                <a:cs typeface="Times New Roman" panose="02020603050405020304" pitchFamily="18" charset="0"/>
              </a:rPr>
              <a:t>3. </a:t>
            </a:r>
            <a:r>
              <a:rPr lang="en-IN" sz="3200" b="0" i="0" dirty="0">
                <a:solidFill>
                  <a:schemeClr val="bg1"/>
                </a:solidFill>
                <a:effectLst/>
                <a:latin typeface="Times New Roman" panose="02020603050405020304" pitchFamily="18" charset="0"/>
                <a:cs typeface="Times New Roman" panose="02020603050405020304" pitchFamily="18" charset="0"/>
              </a:rPr>
              <a:t>Rupesh I. </a:t>
            </a:r>
            <a:r>
              <a:rPr lang="en-IN" sz="3200" b="0" i="0" dirty="0" err="1">
                <a:solidFill>
                  <a:schemeClr val="bg1"/>
                </a:solidFill>
                <a:effectLst/>
                <a:latin typeface="Times New Roman" panose="02020603050405020304" pitchFamily="18" charset="0"/>
                <a:cs typeface="Times New Roman" panose="02020603050405020304" pitchFamily="18" charset="0"/>
              </a:rPr>
              <a:t>Muttha</a:t>
            </a:r>
            <a:r>
              <a:rPr lang="en-IN" sz="3200" b="0" i="0" dirty="0">
                <a:solidFill>
                  <a:schemeClr val="bg1"/>
                </a:solidFill>
                <a:effectLst/>
                <a:latin typeface="Times New Roman" panose="02020603050405020304" pitchFamily="18" charset="0"/>
                <a:cs typeface="Times New Roman" panose="02020603050405020304" pitchFamily="18" charset="0"/>
              </a:rPr>
              <a:t> et al. "PLC-Based Poultry Automation System." Int. J. Sci. Res. 2014.</a:t>
            </a:r>
            <a:endParaRPr lang="en-IN" sz="3200" b="0" i="0" dirty="0">
              <a:solidFill>
                <a:schemeClr val="bg1"/>
              </a:solidFill>
              <a:effectLst/>
              <a:latin typeface="Times New Roman" panose="02020603050405020304" pitchFamily="18" charset="0"/>
              <a:cs typeface="Times New Roman" panose="02020603050405020304" pitchFamily="18" charset="0"/>
            </a:endParaRPr>
          </a:p>
          <a:p>
            <a:pPr algn="l"/>
            <a:r>
              <a:rPr lang="en-IN" sz="4400" b="1" i="0" dirty="0">
                <a:solidFill>
                  <a:schemeClr val="bg1"/>
                </a:solidFill>
                <a:effectLst/>
                <a:highlight>
                  <a:srgbClr val="FF0000"/>
                </a:highlight>
                <a:latin typeface="Times New Roman" panose="02020603050405020304" pitchFamily="18" charset="0"/>
                <a:cs typeface="Times New Roman" panose="02020603050405020304" pitchFamily="18" charset="0"/>
              </a:rPr>
              <a:t>4</a:t>
            </a:r>
            <a:r>
              <a:rPr lang="en-IN" sz="4400" b="0" i="0" dirty="0">
                <a:solidFill>
                  <a:schemeClr val="bg1"/>
                </a:solidFill>
                <a:effectLst/>
                <a:latin typeface="Times New Roman" panose="02020603050405020304" pitchFamily="18" charset="0"/>
                <a:cs typeface="Times New Roman" panose="02020603050405020304" pitchFamily="18" charset="0"/>
              </a:rPr>
              <a:t>. </a:t>
            </a:r>
            <a:r>
              <a:rPr lang="en-IN" sz="3200" b="0" i="0" dirty="0" err="1">
                <a:solidFill>
                  <a:schemeClr val="bg1"/>
                </a:solidFill>
                <a:effectLst/>
                <a:latin typeface="Times New Roman" panose="02020603050405020304" pitchFamily="18" charset="0"/>
                <a:cs typeface="Times New Roman" panose="02020603050405020304" pitchFamily="18" charset="0"/>
              </a:rPr>
              <a:t>Sravanth</a:t>
            </a:r>
            <a:r>
              <a:rPr lang="en-IN" sz="3200" b="0" i="0" dirty="0">
                <a:solidFill>
                  <a:schemeClr val="bg1"/>
                </a:solidFill>
                <a:effectLst/>
                <a:latin typeface="Times New Roman" panose="02020603050405020304" pitchFamily="18" charset="0"/>
                <a:cs typeface="Times New Roman" panose="02020603050405020304" pitchFamily="18" charset="0"/>
              </a:rPr>
              <a:t> Goud, Abraham </a:t>
            </a:r>
            <a:r>
              <a:rPr lang="en-IN" sz="3200" b="0" i="0" dirty="0" err="1">
                <a:solidFill>
                  <a:schemeClr val="bg1"/>
                </a:solidFill>
                <a:effectLst/>
                <a:latin typeface="Times New Roman" panose="02020603050405020304" pitchFamily="18" charset="0"/>
                <a:cs typeface="Times New Roman" panose="02020603050405020304" pitchFamily="18" charset="0"/>
              </a:rPr>
              <a:t>Sudharson</a:t>
            </a:r>
            <a:r>
              <a:rPr lang="en-IN" sz="3200" b="0" i="0" dirty="0">
                <a:solidFill>
                  <a:schemeClr val="bg1"/>
                </a:solidFill>
                <a:effectLst/>
                <a:latin typeface="Times New Roman" panose="02020603050405020304" pitchFamily="18" charset="0"/>
                <a:cs typeface="Times New Roman" panose="02020603050405020304" pitchFamily="18" charset="0"/>
              </a:rPr>
              <a:t>. "Internet-Based Smart Poultry Farm." Indian Journal of Science and Technology. 2015.</a:t>
            </a:r>
            <a:endParaRPr lang="en-IN" sz="3200" b="0" i="0" dirty="0">
              <a:solidFill>
                <a:schemeClr val="bg1"/>
              </a:solidFill>
              <a:effectLst/>
              <a:latin typeface="Times New Roman" panose="02020603050405020304" pitchFamily="18" charset="0"/>
              <a:cs typeface="Times New Roman" panose="02020603050405020304" pitchFamily="18" charset="0"/>
            </a:endParaRPr>
          </a:p>
          <a:p>
            <a:pPr algn="l"/>
            <a:r>
              <a:rPr lang="en-IN" sz="4000" b="1" i="0" dirty="0">
                <a:solidFill>
                  <a:schemeClr val="bg1"/>
                </a:solidFill>
                <a:effectLst/>
                <a:highlight>
                  <a:srgbClr val="FF0000"/>
                </a:highlight>
                <a:latin typeface="Times New Roman" panose="02020603050405020304" pitchFamily="18" charset="0"/>
                <a:cs typeface="Times New Roman" panose="02020603050405020304" pitchFamily="18" charset="0"/>
              </a:rPr>
              <a:t>5. </a:t>
            </a:r>
            <a:r>
              <a:rPr lang="en-IN" sz="3200" b="0" i="0" dirty="0" err="1">
                <a:solidFill>
                  <a:schemeClr val="bg1"/>
                </a:solidFill>
                <a:effectLst/>
                <a:latin typeface="Times New Roman" panose="02020603050405020304" pitchFamily="18" charset="0"/>
                <a:cs typeface="Times New Roman" panose="02020603050405020304" pitchFamily="18" charset="0"/>
              </a:rPr>
              <a:t>Sonavane</a:t>
            </a:r>
            <a:r>
              <a:rPr lang="en-IN" sz="3200" b="0" i="0" dirty="0">
                <a:solidFill>
                  <a:schemeClr val="bg1"/>
                </a:solidFill>
                <a:effectLst/>
                <a:latin typeface="Times New Roman" panose="02020603050405020304" pitchFamily="18" charset="0"/>
                <a:cs typeface="Times New Roman" panose="02020603050405020304" pitchFamily="18" charset="0"/>
              </a:rPr>
              <a:t> S. S., D. Y. Patil. "Smart Poultry Farm: Integrated Solution Using WSN and GPRS." Int. J. Adv. Res. </a:t>
            </a:r>
            <a:r>
              <a:rPr lang="en-IN" sz="3200" b="0" i="0" dirty="0" err="1">
                <a:solidFill>
                  <a:schemeClr val="bg1"/>
                </a:solidFill>
                <a:effectLst/>
                <a:latin typeface="Times New Roman" panose="02020603050405020304" pitchFamily="18" charset="0"/>
                <a:cs typeface="Times New Roman" panose="02020603050405020304" pitchFamily="18" charset="0"/>
              </a:rPr>
              <a:t>Comput</a:t>
            </a:r>
            <a:r>
              <a:rPr lang="en-IN" sz="3200" b="0" i="0" dirty="0">
                <a:solidFill>
                  <a:schemeClr val="bg1"/>
                </a:solidFill>
                <a:effectLst/>
                <a:latin typeface="Times New Roman" panose="02020603050405020304" pitchFamily="18" charset="0"/>
                <a:cs typeface="Times New Roman" panose="02020603050405020304" pitchFamily="18" charset="0"/>
              </a:rPr>
              <a:t>. Eng. &amp; Technol. 2016.</a:t>
            </a:r>
            <a:endParaRPr lang="en-IN" sz="3200" b="0" i="0" dirty="0">
              <a:solidFill>
                <a:schemeClr val="bg1"/>
              </a:solidFill>
              <a:effectLst/>
              <a:latin typeface="Times New Roman" panose="02020603050405020304" pitchFamily="18" charset="0"/>
              <a:cs typeface="Times New Roman" panose="02020603050405020304" pitchFamily="18" charset="0"/>
            </a:endParaRPr>
          </a:p>
          <a:p>
            <a:pPr algn="l"/>
            <a:r>
              <a:rPr lang="en-IN" sz="4000" b="1" i="0" dirty="0">
                <a:solidFill>
                  <a:schemeClr val="bg1"/>
                </a:solidFill>
                <a:effectLst/>
                <a:highlight>
                  <a:srgbClr val="FF0000"/>
                </a:highlight>
                <a:latin typeface="Times New Roman" panose="02020603050405020304" pitchFamily="18" charset="0"/>
                <a:cs typeface="Times New Roman" panose="02020603050405020304" pitchFamily="18" charset="0"/>
              </a:rPr>
              <a:t>6.  </a:t>
            </a:r>
            <a:r>
              <a:rPr lang="en-IN" sz="3200" b="0" i="0" dirty="0" err="1">
                <a:solidFill>
                  <a:schemeClr val="bg1"/>
                </a:solidFill>
                <a:effectLst/>
                <a:latin typeface="Times New Roman" panose="02020603050405020304" pitchFamily="18" charset="0"/>
                <a:cs typeface="Times New Roman" panose="02020603050405020304" pitchFamily="18" charset="0"/>
              </a:rPr>
              <a:t>Ugwuoke</a:t>
            </a:r>
            <a:r>
              <a:rPr lang="en-IN" sz="3200" b="0" i="0" dirty="0">
                <a:solidFill>
                  <a:schemeClr val="bg1"/>
                </a:solidFill>
                <a:effectLst/>
                <a:latin typeface="Times New Roman" panose="02020603050405020304" pitchFamily="18" charset="0"/>
                <a:cs typeface="Times New Roman" panose="02020603050405020304" pitchFamily="18" charset="0"/>
              </a:rPr>
              <a:t> C. Uche et al. "Management of Poultry Farms for Food Security in Enugu State, Nigeria." G.J.B.A.H.S. 2017.</a:t>
            </a:r>
            <a:endParaRPr lang="en-IN" sz="3600" b="0" i="0" dirty="0">
              <a:solidFill>
                <a:schemeClr val="bg1"/>
              </a:solidFill>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4"/>
                                        </p:tgtEl>
                                        <p:attrNameLst>
                                          <p:attrName>style.visibility</p:attrName>
                                        </p:attrNameLst>
                                      </p:cBhvr>
                                      <p:to>
                                        <p:strVal val="visible"/>
                                      </p:to>
                                    </p:set>
                                    <p:animEffect transition="in" filter="fade">
                                      <p:cBhvr>
                                        <p:cTn id="7" dur="500"/>
                                        <p:tgtEl>
                                          <p:spTgt spid="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pic>
        <p:nvPicPr>
          <p:cNvPr id="770" name="Google Shape;770;p42"/>
          <p:cNvPicPr preferRelativeResize="0"/>
          <p:nvPr/>
        </p:nvPicPr>
        <p:blipFill rotWithShape="1">
          <a:blip r:embed="rId1"/>
          <a:srcRect t="7825" b="7824"/>
          <a:stretch>
            <a:fillRect/>
          </a:stretch>
        </p:blipFill>
        <p:spPr>
          <a:xfrm>
            <a:off x="0" y="0"/>
            <a:ext cx="18288000" cy="10287000"/>
          </a:xfrm>
          <a:prstGeom prst="rect">
            <a:avLst/>
          </a:prstGeom>
          <a:noFill/>
          <a:ln>
            <a:noFill/>
          </a:ln>
        </p:spPr>
      </p:pic>
      <p:sp>
        <p:nvSpPr>
          <p:cNvPr id="771" name="Google Shape;771;p42"/>
          <p:cNvSpPr txBox="1"/>
          <p:nvPr/>
        </p:nvSpPr>
        <p:spPr>
          <a:xfrm>
            <a:off x="5576400" y="4362939"/>
            <a:ext cx="7135200" cy="1847100"/>
          </a:xfrm>
          <a:prstGeom prst="rect">
            <a:avLst/>
          </a:prstGeom>
          <a:noFill/>
          <a:ln>
            <a:noFill/>
          </a:ln>
          <a:effectLst>
            <a:outerShdw blurRad="828675" dist="19050" dir="1020000" algn="bl" rotWithShape="0">
              <a:srgbClr val="6CE5E8">
                <a:alpha val="94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a:solidFill>
                  <a:schemeClr val="lt1"/>
                </a:solidFill>
                <a:latin typeface="Teko Medium" panose="02000000000000000000"/>
                <a:ea typeface="Teko Medium" panose="02000000000000000000"/>
                <a:cs typeface="Teko Medium" panose="02000000000000000000"/>
                <a:sym typeface="Teko Medium" panose="02000000000000000000"/>
              </a:rPr>
              <a:t>THANK YOU!</a:t>
            </a:r>
            <a:endParaRPr dirty="0"/>
          </a:p>
        </p:txBody>
      </p:sp>
      <p:cxnSp>
        <p:nvCxnSpPr>
          <p:cNvPr id="773" name="Google Shape;773;p42"/>
          <p:cNvCxnSpPr/>
          <p:nvPr/>
        </p:nvCxnSpPr>
        <p:spPr>
          <a:xfrm flipV="1">
            <a:off x="9186424" y="195943"/>
            <a:ext cx="0" cy="3881019"/>
          </a:xfrm>
          <a:prstGeom prst="straightConnector1">
            <a:avLst/>
          </a:prstGeom>
          <a:noFill/>
          <a:ln w="57150" cap="flat" cmpd="sng">
            <a:solidFill>
              <a:srgbClr val="41B8D5"/>
            </a:solidFill>
            <a:prstDash val="solid"/>
            <a:round/>
            <a:headEnd type="none" w="sm" len="sm"/>
            <a:tailEnd type="none" w="sm" len="sm"/>
          </a:ln>
        </p:spPr>
      </p:cxnSp>
      <p:cxnSp>
        <p:nvCxnSpPr>
          <p:cNvPr id="774" name="Google Shape;774;p42"/>
          <p:cNvCxnSpPr/>
          <p:nvPr/>
        </p:nvCxnSpPr>
        <p:spPr>
          <a:xfrm rot="-5412670">
            <a:off x="5376837" y="11596567"/>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5" name="Google Shape;775;p42"/>
          <p:cNvCxnSpPr/>
          <p:nvPr/>
        </p:nvCxnSpPr>
        <p:spPr>
          <a:xfrm>
            <a:off x="0" y="4624245"/>
            <a:ext cx="4795863" cy="57150"/>
          </a:xfrm>
          <a:prstGeom prst="straightConnector1">
            <a:avLst/>
          </a:prstGeom>
          <a:noFill/>
          <a:ln w="57150" cap="flat" cmpd="sng">
            <a:solidFill>
              <a:srgbClr val="41B8D5"/>
            </a:solidFill>
            <a:prstDash val="solid"/>
            <a:round/>
            <a:headEnd type="none" w="sm" len="sm"/>
            <a:tailEnd type="none" w="sm" len="sm"/>
          </a:ln>
        </p:spPr>
      </p:cxnSp>
      <p:cxnSp>
        <p:nvCxnSpPr>
          <p:cNvPr id="776" name="Google Shape;776;p42"/>
          <p:cNvCxnSpPr/>
          <p:nvPr/>
        </p:nvCxnSpPr>
        <p:spPr>
          <a:xfrm>
            <a:off x="13492137" y="4624245"/>
            <a:ext cx="4665234" cy="5715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1"/>
                                        </p:tgtEl>
                                        <p:attrNameLst>
                                          <p:attrName>style.visibility</p:attrName>
                                        </p:attrNameLst>
                                      </p:cBhvr>
                                      <p:to>
                                        <p:strVal val="visible"/>
                                      </p:to>
                                    </p:set>
                                    <p:animEffect transition="in" filter="fade">
                                      <p:cBhvr>
                                        <p:cTn id="7" dur="500"/>
                                        <p:tgtEl>
                                          <p:spTgt spid="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3255</Words>
  <Application>WPS Presentation</Application>
  <PresentationFormat>Custom</PresentationFormat>
  <Paragraphs>132</Paragraphs>
  <Slides>9</Slides>
  <Notes>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9</vt:i4>
      </vt:variant>
    </vt:vector>
  </HeadingPairs>
  <TitlesOfParts>
    <vt:vector size="21" baseType="lpstr">
      <vt:lpstr>Arial</vt:lpstr>
      <vt:lpstr>SimSun</vt:lpstr>
      <vt:lpstr>Wingdings</vt:lpstr>
      <vt:lpstr>Arial</vt:lpstr>
      <vt:lpstr>Calibri</vt:lpstr>
      <vt:lpstr>Teko Medium</vt:lpstr>
      <vt:lpstr>Times New Roman</vt:lpstr>
      <vt:lpstr>Montserrat</vt:lpstr>
      <vt:lpstr>Teko</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Azay Yadhuvanshi</dc:creator>
  <cp:lastModifiedBy>ranas</cp:lastModifiedBy>
  <cp:revision>8</cp:revision>
  <dcterms:created xsi:type="dcterms:W3CDTF">2024-04-03T04:09:00Z</dcterms:created>
  <dcterms:modified xsi:type="dcterms:W3CDTF">2024-05-04T09:28:56Z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B18E928A58E540818BFF46B714CDB175_12</vt:lpwstr>
  </property>
  <property fmtid="{D5CDD505-2E9C-101B-9397-08002B2CF9AE}" pid="3" name="KSOProductBuildVer">
    <vt:lpwstr>1033-12.2.0.16731</vt:lpwstr>
  </property>
</Properties>
</file>